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78">
          <p15:clr>
            <a:srgbClr val="747775"/>
          </p15:clr>
        </p15:guide>
        <p15:guide id="2" orient="horz" pos="1984">
          <p15:clr>
            <a:srgbClr val="747775"/>
          </p15:clr>
        </p15:guide>
        <p15:guide id="3" orient="horz" pos="1652">
          <p15:clr>
            <a:srgbClr val="747775"/>
          </p15:clr>
        </p15:guide>
        <p15:guide id="4" pos="253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78" orient="horz"/>
        <p:guide pos="1984" orient="horz"/>
        <p:guide pos="1652" orient="horz"/>
        <p:guide pos="253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0dd6cfcd0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b0dd6cfcd0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ef716dc4e0_1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ef716dc4e0_1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ef716dc4e0_1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ef716dc4e0_1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b0dd6cfcd0_0_5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b0dd6cfcd0_0_5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b0dd6cfcd0_0_5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2b0dd6cfcd0_0_5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b0dd6cfcd0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b0dd6cfcd0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b0dd6cfcd0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b0dd6cfcd0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2b0dd6cfcd0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2b0dd6cfcd0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b12744f026_1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2b12744f026_1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b12744f026_14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2b12744f026_14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b0dd6cfcd0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2b0dd6cfcd0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b0dd6cfcd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b0dd6cfcd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b0dd6cfcd0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b0dd6cfcd0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b0dd6cfcd0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b0dd6cfcd0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b0dd6cfcd0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2b0dd6cfcd0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b0dd6cfcd0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b0dd6cfcd0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b0dd6cfcd0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2b0dd6cfcd0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b0dd6cfcd0_0_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b0dd6cfcd0_0_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b0dd6cfcd0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b0dd6cfcd0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b0dd6cfcd0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2b0dd6cfcd0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ef716dc4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ef716dc4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2b0dd6cfcd0_0_5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2b0dd6cfcd0_0_5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b0dd6cfcd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b0dd6cfcd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b12744f026_2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2b12744f026_2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b0dd6cfcd0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b0dd6cfcd0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2b0dd6cfcd0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2b0dd6cfcd0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2b0dd6cfcd0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2b0dd6cfcd0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1ef716dc4e0_1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1ef716dc4e0_1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2b0dd6cfcd0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2b0dd6cfcd0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2b0dd6cfcd0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2b0dd6cfcd0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b0dd6cfcd0_0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b0dd6cfcd0_0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b0dd6cfcd0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b0dd6cfcd0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b0dd6cfcd0_0_3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b0dd6cfcd0_0_3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0dd6cfcd0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b0dd6cfcd0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b0dd6cfcd0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b0dd6cfcd0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>
                <a:solidFill>
                  <a:srgbClr val="C4CFD5"/>
                </a:solidFill>
              </a:defRPr>
            </a:lvl1pPr>
            <a:lvl2pPr lvl="1">
              <a:buNone/>
              <a:defRPr>
                <a:solidFill>
                  <a:srgbClr val="C4CFD5"/>
                </a:solidFill>
              </a:defRPr>
            </a:lvl2pPr>
            <a:lvl3pPr lvl="2">
              <a:buNone/>
              <a:defRPr>
                <a:solidFill>
                  <a:srgbClr val="C4CFD5"/>
                </a:solidFill>
              </a:defRPr>
            </a:lvl3pPr>
            <a:lvl4pPr lvl="3">
              <a:buNone/>
              <a:defRPr>
                <a:solidFill>
                  <a:srgbClr val="C4CFD5"/>
                </a:solidFill>
              </a:defRPr>
            </a:lvl4pPr>
            <a:lvl5pPr lvl="4">
              <a:buNone/>
              <a:defRPr>
                <a:solidFill>
                  <a:srgbClr val="C4CFD5"/>
                </a:solidFill>
              </a:defRPr>
            </a:lvl5pPr>
            <a:lvl6pPr lvl="5">
              <a:buNone/>
              <a:defRPr>
                <a:solidFill>
                  <a:srgbClr val="C4CFD5"/>
                </a:solidFill>
              </a:defRPr>
            </a:lvl6pPr>
            <a:lvl7pPr lvl="6">
              <a:buNone/>
              <a:defRPr>
                <a:solidFill>
                  <a:srgbClr val="C4CFD5"/>
                </a:solidFill>
              </a:defRPr>
            </a:lvl7pPr>
            <a:lvl8pPr lvl="7">
              <a:buNone/>
              <a:defRPr>
                <a:solidFill>
                  <a:srgbClr val="C4CFD5"/>
                </a:solidFill>
              </a:defRPr>
            </a:lvl8pPr>
            <a:lvl9pPr lvl="8">
              <a:buNone/>
              <a:defRPr>
                <a:solidFill>
                  <a:srgbClr val="C4CFD5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b" bIns="18000" lIns="36000" spcFirstLastPara="1" rIns="144000" wrap="square" tIns="3600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hyperlink" Target="https://arxiv.org/abs/2302.11566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hyperlink" Target="https://arxiv.org/abs/2302.11566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Relationship Id="rId6" Type="http://schemas.openxmlformats.org/officeDocument/2006/relationships/image" Target="../media/image17.png"/><Relationship Id="rId7" Type="http://schemas.openxmlformats.org/officeDocument/2006/relationships/image" Target="../media/image12.png"/><Relationship Id="rId8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24.png"/><Relationship Id="rId6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25.png"/><Relationship Id="rId6" Type="http://schemas.openxmlformats.org/officeDocument/2006/relationships/image" Target="../media/image20.png"/><Relationship Id="rId7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Relationship Id="rId4" Type="http://schemas.openxmlformats.org/officeDocument/2006/relationships/image" Target="../media/image26.png"/><Relationship Id="rId5" Type="http://schemas.openxmlformats.org/officeDocument/2006/relationships/image" Target="../media/image35.png"/><Relationship Id="rId6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29.png"/><Relationship Id="rId7" Type="http://schemas.openxmlformats.org/officeDocument/2006/relationships/image" Target="../media/image3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10" Type="http://schemas.openxmlformats.org/officeDocument/2006/relationships/image" Target="../media/image39.png"/><Relationship Id="rId9" Type="http://schemas.openxmlformats.org/officeDocument/2006/relationships/image" Target="../media/image36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27.png"/><Relationship Id="rId8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45.gif"/><Relationship Id="rId6" Type="http://schemas.openxmlformats.org/officeDocument/2006/relationships/image" Target="../media/image40.png"/><Relationship Id="rId7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42.png"/><Relationship Id="rId5" Type="http://schemas.openxmlformats.org/officeDocument/2006/relationships/image" Target="../media/image4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5" Type="http://schemas.openxmlformats.org/officeDocument/2006/relationships/image" Target="../media/image5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image" Target="../media/image53.png"/><Relationship Id="rId5" Type="http://schemas.openxmlformats.org/officeDocument/2006/relationships/image" Target="../media/image63.png"/><Relationship Id="rId6" Type="http://schemas.openxmlformats.org/officeDocument/2006/relationships/image" Target="../media/image50.png"/><Relationship Id="rId7" Type="http://schemas.openxmlformats.org/officeDocument/2006/relationships/image" Target="../media/image49.png"/><Relationship Id="rId8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62.gif"/><Relationship Id="rId5" Type="http://schemas.openxmlformats.org/officeDocument/2006/relationships/image" Target="../media/image60.gif"/><Relationship Id="rId6" Type="http://schemas.openxmlformats.org/officeDocument/2006/relationships/image" Target="../media/image54.png"/><Relationship Id="rId7" Type="http://schemas.openxmlformats.org/officeDocument/2006/relationships/image" Target="../media/image73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48.png"/><Relationship Id="rId5" Type="http://schemas.openxmlformats.org/officeDocument/2006/relationships/image" Target="../media/image57.png"/><Relationship Id="rId6" Type="http://schemas.openxmlformats.org/officeDocument/2006/relationships/image" Target="../media/image5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64.png"/><Relationship Id="rId5" Type="http://schemas.openxmlformats.org/officeDocument/2006/relationships/image" Target="../media/image59.png"/><Relationship Id="rId6" Type="http://schemas.openxmlformats.org/officeDocument/2006/relationships/image" Target="../media/image70.png"/><Relationship Id="rId7" Type="http://schemas.openxmlformats.org/officeDocument/2006/relationships/image" Target="../media/image56.png"/><Relationship Id="rId8" Type="http://schemas.openxmlformats.org/officeDocument/2006/relationships/image" Target="../media/image48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6.png"/><Relationship Id="rId10" Type="http://schemas.openxmlformats.org/officeDocument/2006/relationships/image" Target="../media/image72.png"/><Relationship Id="rId13" Type="http://schemas.openxmlformats.org/officeDocument/2006/relationships/image" Target="../media/image76.png"/><Relationship Id="rId1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Relationship Id="rId4" Type="http://schemas.openxmlformats.org/officeDocument/2006/relationships/image" Target="../media/image61.png"/><Relationship Id="rId9" Type="http://schemas.openxmlformats.org/officeDocument/2006/relationships/image" Target="../media/image67.png"/><Relationship Id="rId5" Type="http://schemas.openxmlformats.org/officeDocument/2006/relationships/image" Target="../media/image65.png"/><Relationship Id="rId6" Type="http://schemas.openxmlformats.org/officeDocument/2006/relationships/image" Target="../media/image69.png"/><Relationship Id="rId7" Type="http://schemas.openxmlformats.org/officeDocument/2006/relationships/image" Target="../media/image55.png"/><Relationship Id="rId8" Type="http://schemas.openxmlformats.org/officeDocument/2006/relationships/image" Target="../media/image58.png"/></Relationships>
</file>

<file path=ppt/slides/_rels/slide29.xml.rels><?xml version="1.0" encoding="UTF-8" standalone="yes"?><Relationships xmlns="http://schemas.openxmlformats.org/package/2006/relationships"><Relationship Id="rId11" Type="http://schemas.openxmlformats.org/officeDocument/2006/relationships/image" Target="../media/image79.png"/><Relationship Id="rId10" Type="http://schemas.openxmlformats.org/officeDocument/2006/relationships/image" Target="../media/image74.png"/><Relationship Id="rId13" Type="http://schemas.openxmlformats.org/officeDocument/2006/relationships/image" Target="../media/image84.png"/><Relationship Id="rId12" Type="http://schemas.openxmlformats.org/officeDocument/2006/relationships/image" Target="../media/image8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78.png"/><Relationship Id="rId9" Type="http://schemas.openxmlformats.org/officeDocument/2006/relationships/image" Target="../media/image71.png"/><Relationship Id="rId5" Type="http://schemas.openxmlformats.org/officeDocument/2006/relationships/image" Target="../media/image82.png"/><Relationship Id="rId6" Type="http://schemas.openxmlformats.org/officeDocument/2006/relationships/image" Target="../media/image80.png"/><Relationship Id="rId7" Type="http://schemas.openxmlformats.org/officeDocument/2006/relationships/image" Target="../media/image75.png"/><Relationship Id="rId8" Type="http://schemas.openxmlformats.org/officeDocument/2006/relationships/image" Target="../media/image7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6.gif"/><Relationship Id="rId5" Type="http://schemas.openxmlformats.org/officeDocument/2006/relationships/image" Target="../media/image6.gif"/></Relationships>
</file>

<file path=ppt/slides/_rels/slide30.xml.rels><?xml version="1.0" encoding="UTF-8" standalone="yes"?><Relationships xmlns="http://schemas.openxmlformats.org/package/2006/relationships"><Relationship Id="rId11" Type="http://schemas.openxmlformats.org/officeDocument/2006/relationships/image" Target="../media/image83.png"/><Relationship Id="rId10" Type="http://schemas.openxmlformats.org/officeDocument/2006/relationships/image" Target="../media/image85.png"/><Relationship Id="rId13" Type="http://schemas.openxmlformats.org/officeDocument/2006/relationships/image" Target="../media/image93.png"/><Relationship Id="rId1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92.png"/><Relationship Id="rId9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1.png"/><Relationship Id="rId7" Type="http://schemas.openxmlformats.org/officeDocument/2006/relationships/image" Target="../media/image90.png"/><Relationship Id="rId8" Type="http://schemas.openxmlformats.org/officeDocument/2006/relationships/image" Target="../media/image8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46.gif"/><Relationship Id="rId5" Type="http://schemas.openxmlformats.org/officeDocument/2006/relationships/image" Target="../media/image6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22.png"/><Relationship Id="rId8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1" Type="http://schemas.openxmlformats.org/officeDocument/2006/relationships/image" Target="../media/image9.png"/><Relationship Id="rId10" Type="http://schemas.openxmlformats.org/officeDocument/2006/relationships/image" Target="../media/image5.png"/><Relationship Id="rId9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hyperlink" Target="https://github.com/apple/ml-neuman" TargetMode="External"/><Relationship Id="rId7" Type="http://schemas.openxmlformats.org/officeDocument/2006/relationships/hyperlink" Target="https://virtualhumans.mpi-inf.mpg.de/3DPW/" TargetMode="External"/><Relationship Id="rId8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hyperlink" Target="https://arxiv.org/abs/2302.11566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1671600" y="819150"/>
            <a:ext cx="5800800" cy="866700"/>
          </a:xfrm>
          <a:prstGeom prst="rect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lt1"/>
                </a:solidFill>
              </a:rPr>
              <a:t>Self-Supervised 3D Reconstruction from Monocular Videos via Implicit Representation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525550" y="2019300"/>
            <a:ext cx="4092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Leonardo Bocchi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Supervisors: Meysam Madadi, Sergio Escalera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2928000" y="3035100"/>
            <a:ext cx="3288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</a:rPr>
              <a:t>25 January 2024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Video Reconstruction Module Baseline</a:t>
            </a:r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650" y="1152475"/>
            <a:ext cx="7624977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2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sp>
        <p:nvSpPr>
          <p:cNvPr id="235" name="Google Shape;235;p22"/>
          <p:cNvSpPr/>
          <p:nvPr/>
        </p:nvSpPr>
        <p:spPr>
          <a:xfrm>
            <a:off x="0" y="1101250"/>
            <a:ext cx="8026500" cy="9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2"/>
          <p:cNvSpPr/>
          <p:nvPr/>
        </p:nvSpPr>
        <p:spPr>
          <a:xfrm>
            <a:off x="2799200" y="2004250"/>
            <a:ext cx="5227200" cy="70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2"/>
          <p:cNvSpPr txBox="1"/>
          <p:nvPr/>
        </p:nvSpPr>
        <p:spPr>
          <a:xfrm>
            <a:off x="401650" y="4235425"/>
            <a:ext cx="2838600" cy="4002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Projection to canonical space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38" name="Google Shape;238;p22"/>
          <p:cNvSpPr txBox="1"/>
          <p:nvPr/>
        </p:nvSpPr>
        <p:spPr>
          <a:xfrm>
            <a:off x="3478225" y="2371650"/>
            <a:ext cx="1667100" cy="4002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implicit network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39" name="Google Shape;239;p22"/>
          <p:cNvSpPr txBox="1"/>
          <p:nvPr/>
        </p:nvSpPr>
        <p:spPr>
          <a:xfrm>
            <a:off x="5811850" y="2371650"/>
            <a:ext cx="1933800" cy="4002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rendering </a:t>
            </a:r>
            <a:r>
              <a:rPr b="1" lang="it">
                <a:solidFill>
                  <a:schemeClr val="dk2"/>
                </a:solidFill>
              </a:rPr>
              <a:t>network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40" name="Google Shape;240;p22"/>
          <p:cNvSpPr txBox="1"/>
          <p:nvPr/>
        </p:nvSpPr>
        <p:spPr>
          <a:xfrm>
            <a:off x="401650" y="1152475"/>
            <a:ext cx="6620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The pose parameters are used to project sampled points to the canonical space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1" name="Google Shape;241;p22"/>
          <p:cNvSpPr txBox="1"/>
          <p:nvPr/>
        </p:nvSpPr>
        <p:spPr>
          <a:xfrm>
            <a:off x="2799200" y="1756050"/>
            <a:ext cx="2746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The implicit network outputs corresponding signed distances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2" name="Google Shape;242;p22"/>
          <p:cNvSpPr txBox="1"/>
          <p:nvPr/>
        </p:nvSpPr>
        <p:spPr>
          <a:xfrm>
            <a:off x="5545400" y="1756050"/>
            <a:ext cx="26289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The rendering network outputs corresponding rgb values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6632175" y="4439375"/>
            <a:ext cx="123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Figure from [</a:t>
            </a:r>
            <a:r>
              <a:rPr lang="it" sz="12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it" sz="1200">
                <a:solidFill>
                  <a:schemeClr val="dk2"/>
                </a:solidFill>
              </a:rPr>
              <a:t>]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Video Reconstruction Module Baseline</a:t>
            </a:r>
            <a:endParaRPr/>
          </a:p>
        </p:txBody>
      </p:sp>
      <p:pic>
        <p:nvPicPr>
          <p:cNvPr id="249" name="Google Shape;24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650" y="1152475"/>
            <a:ext cx="7624977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sp>
        <p:nvSpPr>
          <p:cNvPr id="251" name="Google Shape;251;p23"/>
          <p:cNvSpPr txBox="1"/>
          <p:nvPr/>
        </p:nvSpPr>
        <p:spPr>
          <a:xfrm>
            <a:off x="2459050" y="2371650"/>
            <a:ext cx="1886400" cy="4002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Radiance network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52" name="Google Shape;252;p23"/>
          <p:cNvSpPr txBox="1"/>
          <p:nvPr/>
        </p:nvSpPr>
        <p:spPr>
          <a:xfrm>
            <a:off x="6211900" y="1017725"/>
            <a:ext cx="1886400" cy="6156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Composite volume rendering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53" name="Google Shape;253;p23"/>
          <p:cNvSpPr txBox="1"/>
          <p:nvPr/>
        </p:nvSpPr>
        <p:spPr>
          <a:xfrm>
            <a:off x="6632175" y="4439375"/>
            <a:ext cx="123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Figure from [</a:t>
            </a:r>
            <a:r>
              <a:rPr lang="it" sz="12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it" sz="1200">
                <a:solidFill>
                  <a:schemeClr val="dk2"/>
                </a:solidFill>
              </a:rPr>
              <a:t>]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Self-Supervised Optimization</a:t>
            </a:r>
            <a:endParaRPr/>
          </a:p>
        </p:txBody>
      </p:sp>
      <p:sp>
        <p:nvSpPr>
          <p:cNvPr id="259" name="Google Shape;259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 training of the model is performed by optimizing a composition of 4 different loss functions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where,       and       represent the sets of optimized parameters for the human and background models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lt1"/>
                </a:solidFill>
              </a:rPr>
              <a:t>.</a:t>
            </a:r>
            <a:endParaRPr>
              <a:solidFill>
                <a:schemeClr val="lt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it">
                <a:solidFill>
                  <a:schemeClr val="lt1"/>
                </a:solidFill>
              </a:rPr>
              <a:t>.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260" name="Google Shape;2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888" y="2001237"/>
            <a:ext cx="6432226" cy="7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43650" y="2959750"/>
            <a:ext cx="347325" cy="2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89381" y="2959750"/>
            <a:ext cx="326569" cy="23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6500" y="3750625"/>
            <a:ext cx="2876875" cy="32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6500" y="4058038"/>
            <a:ext cx="6107855" cy="2698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4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Global optimization objectives</a:t>
            </a:r>
            <a:endParaRPr/>
          </a:p>
        </p:txBody>
      </p:sp>
      <p:pic>
        <p:nvPicPr>
          <p:cNvPr id="271" name="Google Shape;27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8" y="1152475"/>
            <a:ext cx="6432226" cy="76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2560662"/>
            <a:ext cx="3409650" cy="71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14725" y="2689488"/>
            <a:ext cx="3361050" cy="35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5"/>
          <p:cNvSpPr/>
          <p:nvPr/>
        </p:nvSpPr>
        <p:spPr>
          <a:xfrm>
            <a:off x="1651675" y="1279225"/>
            <a:ext cx="1588200" cy="512400"/>
          </a:xfrm>
          <a:prstGeom prst="rect">
            <a:avLst/>
          </a:prstGeom>
          <a:noFill/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5"/>
          <p:cNvSpPr/>
          <p:nvPr/>
        </p:nvSpPr>
        <p:spPr>
          <a:xfrm rot="5400000">
            <a:off x="2112175" y="2067225"/>
            <a:ext cx="667200" cy="279300"/>
          </a:xfrm>
          <a:prstGeom prst="stripedRightArrow">
            <a:avLst>
              <a:gd fmla="val 40000" name="adj1"/>
              <a:gd fmla="val 57585" name="adj2"/>
            </a:avLst>
          </a:prstGeom>
          <a:solidFill>
            <a:srgbClr val="D1D5DB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5"/>
          <p:cNvSpPr/>
          <p:nvPr/>
        </p:nvSpPr>
        <p:spPr>
          <a:xfrm>
            <a:off x="5306825" y="1279213"/>
            <a:ext cx="1588200" cy="512400"/>
          </a:xfrm>
          <a:prstGeom prst="rect">
            <a:avLst/>
          </a:prstGeom>
          <a:noFill/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5"/>
          <p:cNvSpPr/>
          <p:nvPr/>
        </p:nvSpPr>
        <p:spPr>
          <a:xfrm rot="5400000">
            <a:off x="5767325" y="2067225"/>
            <a:ext cx="667200" cy="279300"/>
          </a:xfrm>
          <a:prstGeom prst="stripedRightArrow">
            <a:avLst>
              <a:gd fmla="val 40000" name="adj1"/>
              <a:gd fmla="val 57585" name="adj2"/>
            </a:avLst>
          </a:prstGeom>
          <a:solidFill>
            <a:srgbClr val="D1D5DB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5"/>
          <p:cNvSpPr txBox="1"/>
          <p:nvPr/>
        </p:nvSpPr>
        <p:spPr>
          <a:xfrm>
            <a:off x="311700" y="3455225"/>
            <a:ext cx="3798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Reconstruction loss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Enforces similarity between rendered image and actual rgb frame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9" name="Google Shape;279;p25"/>
          <p:cNvSpPr txBox="1"/>
          <p:nvPr/>
        </p:nvSpPr>
        <p:spPr>
          <a:xfrm>
            <a:off x="4514725" y="3455225"/>
            <a:ext cx="3798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Eikonal </a:t>
            </a:r>
            <a:r>
              <a:rPr b="1" lang="it">
                <a:solidFill>
                  <a:schemeClr val="dk2"/>
                </a:solidFill>
              </a:rPr>
              <a:t>loss</a:t>
            </a:r>
            <a:endParaRPr b="1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Enforces the implicit network to satisfy the Eikonal equation in canonical space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80" name="Google Shape;280;p25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Scene decomposition objectives</a:t>
            </a:r>
            <a:endParaRPr/>
          </a:p>
        </p:txBody>
      </p:sp>
      <p:pic>
        <p:nvPicPr>
          <p:cNvPr id="286" name="Google Shape;2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88" y="1152475"/>
            <a:ext cx="6432226" cy="76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6"/>
          <p:cNvSpPr/>
          <p:nvPr/>
        </p:nvSpPr>
        <p:spPr>
          <a:xfrm>
            <a:off x="3485700" y="1279225"/>
            <a:ext cx="1588200" cy="512400"/>
          </a:xfrm>
          <a:prstGeom prst="rect">
            <a:avLst/>
          </a:prstGeom>
          <a:noFill/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6"/>
          <p:cNvSpPr/>
          <p:nvPr/>
        </p:nvSpPr>
        <p:spPr>
          <a:xfrm rot="5400000">
            <a:off x="4036050" y="1977375"/>
            <a:ext cx="487500" cy="279300"/>
          </a:xfrm>
          <a:prstGeom prst="stripedRightArrow">
            <a:avLst>
              <a:gd fmla="val 40000" name="adj1"/>
              <a:gd fmla="val 57585" name="adj2"/>
            </a:avLst>
          </a:prstGeom>
          <a:solidFill>
            <a:srgbClr val="D1D5DB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9" name="Google Shape;2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35413" y="2442425"/>
            <a:ext cx="3688771" cy="3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3037300"/>
            <a:ext cx="3059375" cy="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1712" y="3864300"/>
            <a:ext cx="7669727" cy="7045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6"/>
          <p:cNvSpPr txBox="1"/>
          <p:nvPr/>
        </p:nvSpPr>
        <p:spPr>
          <a:xfrm>
            <a:off x="4140150" y="3037300"/>
            <a:ext cx="31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Opacity sparseness regularization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93" name="Google Shape;293;p26"/>
          <p:cNvSpPr txBox="1"/>
          <p:nvPr/>
        </p:nvSpPr>
        <p:spPr>
          <a:xfrm>
            <a:off x="4140150" y="3437500"/>
            <a:ext cx="3156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Self-supervised ray classification</a:t>
            </a:r>
            <a:endParaRPr b="1">
              <a:solidFill>
                <a:schemeClr val="dk2"/>
              </a:solidFill>
            </a:endParaRPr>
          </a:p>
        </p:txBody>
      </p:sp>
      <p:cxnSp>
        <p:nvCxnSpPr>
          <p:cNvPr id="294" name="Google Shape;294;p26"/>
          <p:cNvCxnSpPr>
            <a:stCxn id="292" idx="1"/>
          </p:cNvCxnSpPr>
          <p:nvPr/>
        </p:nvCxnSpPr>
        <p:spPr>
          <a:xfrm rot="10800000">
            <a:off x="3629850" y="3237400"/>
            <a:ext cx="5103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95" name="Google Shape;295;p26"/>
          <p:cNvCxnSpPr>
            <a:stCxn id="293" idx="1"/>
          </p:cNvCxnSpPr>
          <p:nvPr/>
        </p:nvCxnSpPr>
        <p:spPr>
          <a:xfrm flipH="1">
            <a:off x="3952350" y="3637600"/>
            <a:ext cx="187800" cy="214500"/>
          </a:xfrm>
          <a:prstGeom prst="bent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6" name="Google Shape;296;p26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"/>
          <p:cNvSpPr/>
          <p:nvPr/>
        </p:nvSpPr>
        <p:spPr>
          <a:xfrm>
            <a:off x="1671600" y="2138400"/>
            <a:ext cx="5800800" cy="866700"/>
          </a:xfrm>
          <a:prstGeom prst="rect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lt1"/>
                </a:solidFill>
              </a:rPr>
              <a:t>Experimental Results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302" name="Google Shape;302;p27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8"/>
          <p:cNvGrpSpPr/>
          <p:nvPr/>
        </p:nvGrpSpPr>
        <p:grpSpPr>
          <a:xfrm>
            <a:off x="4936497" y="936256"/>
            <a:ext cx="3466803" cy="1674675"/>
            <a:chOff x="4936497" y="936256"/>
            <a:chExt cx="3466803" cy="1674675"/>
          </a:xfrm>
        </p:grpSpPr>
        <p:pic>
          <p:nvPicPr>
            <p:cNvPr id="308" name="Google Shape;308;p2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36497" y="936256"/>
              <a:ext cx="2977205" cy="1674675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309" name="Google Shape;309;p28"/>
            <p:cNvSpPr/>
            <p:nvPr/>
          </p:nvSpPr>
          <p:spPr>
            <a:xfrm>
              <a:off x="7913700" y="936588"/>
              <a:ext cx="489600" cy="16740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rgbClr val="38761D"/>
                  </a:solidFill>
                </a:rPr>
                <a:t>5.0e-5</a:t>
              </a:r>
              <a:endParaRPr sz="600">
                <a:solidFill>
                  <a:srgbClr val="38761D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rgbClr val="3D85C6"/>
                  </a:solidFill>
                </a:rPr>
                <a:t>1.0e-4</a:t>
              </a:r>
              <a:endParaRPr sz="600">
                <a:solidFill>
                  <a:srgbClr val="3D85C6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rgbClr val="1155CC"/>
                  </a:solidFill>
                </a:rPr>
                <a:t>5.0e-3</a:t>
              </a:r>
              <a:endParaRPr sz="600">
                <a:solidFill>
                  <a:srgbClr val="1155CC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rgbClr val="674EA7"/>
                  </a:solidFill>
                </a:rPr>
                <a:t>baseline</a:t>
              </a:r>
              <a:endParaRPr sz="600">
                <a:solidFill>
                  <a:srgbClr val="674EA7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400"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rgbClr val="741B47"/>
                  </a:solidFill>
                </a:rPr>
                <a:t>1.0e-3</a:t>
              </a:r>
              <a:endParaRPr sz="600">
                <a:solidFill>
                  <a:srgbClr val="741B47"/>
                </a:solidFill>
              </a:endParaRPr>
            </a:p>
          </p:txBody>
        </p:sp>
      </p:grpSp>
      <p:pic>
        <p:nvPicPr>
          <p:cNvPr id="310" name="Google Shape;31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6501" y="2615850"/>
            <a:ext cx="3465048" cy="1949092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1" name="Google Shape;311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Hyperparameters tuning</a:t>
            </a:r>
            <a:endParaRPr/>
          </a:p>
        </p:txBody>
      </p:sp>
      <p:pic>
        <p:nvPicPr>
          <p:cNvPr id="312" name="Google Shape;312;p28"/>
          <p:cNvPicPr preferRelativeResize="0"/>
          <p:nvPr/>
        </p:nvPicPr>
        <p:blipFill rotWithShape="1">
          <a:blip r:embed="rId6">
            <a:alphaModFix/>
          </a:blip>
          <a:srcRect b="0" l="0" r="0" t="891"/>
          <a:stretch/>
        </p:blipFill>
        <p:spPr>
          <a:xfrm>
            <a:off x="401650" y="1152475"/>
            <a:ext cx="4286951" cy="16746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3" name="Google Shape;313;p28"/>
          <p:cNvGrpSpPr/>
          <p:nvPr/>
        </p:nvGrpSpPr>
        <p:grpSpPr>
          <a:xfrm>
            <a:off x="5118925" y="2277225"/>
            <a:ext cx="3208800" cy="2138100"/>
            <a:chOff x="5118925" y="2277225"/>
            <a:chExt cx="3208800" cy="2138100"/>
          </a:xfrm>
        </p:grpSpPr>
        <p:sp>
          <p:nvSpPr>
            <p:cNvPr id="314" name="Google Shape;314;p28"/>
            <p:cNvSpPr/>
            <p:nvPr/>
          </p:nvSpPr>
          <p:spPr>
            <a:xfrm>
              <a:off x="5118925" y="4018425"/>
              <a:ext cx="3208800" cy="396900"/>
            </a:xfrm>
            <a:prstGeom prst="rect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15" name="Google Shape;315;p28"/>
            <p:cNvCxnSpPr>
              <a:stCxn id="314" idx="0"/>
            </p:cNvCxnSpPr>
            <p:nvPr/>
          </p:nvCxnSpPr>
          <p:spPr>
            <a:xfrm rot="10800000">
              <a:off x="6723325" y="2277225"/>
              <a:ext cx="0" cy="17412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16" name="Google Shape;316;p28"/>
          <p:cNvSpPr txBox="1"/>
          <p:nvPr/>
        </p:nvSpPr>
        <p:spPr>
          <a:xfrm>
            <a:off x="401650" y="3149988"/>
            <a:ext cx="4194300" cy="129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A larger number of sampling improves the reconstruction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Higher learning rates yield slightly better optimization overall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317" name="Google Shape;317;p28"/>
          <p:cNvSpPr/>
          <p:nvPr/>
        </p:nvSpPr>
        <p:spPr>
          <a:xfrm>
            <a:off x="401625" y="2445600"/>
            <a:ext cx="4287000" cy="176400"/>
          </a:xfrm>
          <a:prstGeom prst="rect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8"/>
          <p:cNvSpPr/>
          <p:nvPr/>
        </p:nvSpPr>
        <p:spPr>
          <a:xfrm>
            <a:off x="401625" y="1773525"/>
            <a:ext cx="4287000" cy="176400"/>
          </a:xfrm>
          <a:prstGeom prst="rect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8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Time consistency</a:t>
            </a:r>
            <a:endParaRPr/>
          </a:p>
        </p:txBody>
      </p:sp>
      <p:pic>
        <p:nvPicPr>
          <p:cNvPr id="325" name="Google Shape;325;p29"/>
          <p:cNvPicPr preferRelativeResize="0"/>
          <p:nvPr/>
        </p:nvPicPr>
        <p:blipFill rotWithShape="1">
          <a:blip r:embed="rId4">
            <a:alphaModFix/>
          </a:blip>
          <a:srcRect b="0" l="0" r="0" t="2286"/>
          <a:stretch/>
        </p:blipFill>
        <p:spPr>
          <a:xfrm>
            <a:off x="401650" y="1152475"/>
            <a:ext cx="4637926" cy="1190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6" name="Google Shape;326;p29"/>
          <p:cNvGrpSpPr/>
          <p:nvPr/>
        </p:nvGrpSpPr>
        <p:grpSpPr>
          <a:xfrm>
            <a:off x="401650" y="4057848"/>
            <a:ext cx="3114675" cy="511025"/>
            <a:chOff x="311700" y="4057848"/>
            <a:chExt cx="3114675" cy="511025"/>
          </a:xfrm>
        </p:grpSpPr>
        <p:pic>
          <p:nvPicPr>
            <p:cNvPr id="327" name="Google Shape;327;p29"/>
            <p:cNvPicPr preferRelativeResize="0"/>
            <p:nvPr/>
          </p:nvPicPr>
          <p:blipFill rotWithShape="1">
            <a:blip r:embed="rId5">
              <a:alphaModFix/>
            </a:blip>
            <a:srcRect b="12049" l="0" r="0" t="0"/>
            <a:stretch/>
          </p:blipFill>
          <p:spPr>
            <a:xfrm>
              <a:off x="311700" y="4057848"/>
              <a:ext cx="3114675" cy="511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29"/>
            <p:cNvPicPr preferRelativeResize="0"/>
            <p:nvPr/>
          </p:nvPicPr>
          <p:blipFill rotWithShape="1">
            <a:blip r:embed="rId4">
              <a:alphaModFix/>
            </a:blip>
            <a:srcRect b="11766" l="35334" r="63466" t="66251"/>
            <a:stretch/>
          </p:blipFill>
          <p:spPr>
            <a:xfrm>
              <a:off x="519775" y="4129000"/>
              <a:ext cx="69126" cy="3328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9" name="Google Shape;329;p29"/>
          <p:cNvSpPr txBox="1"/>
          <p:nvPr/>
        </p:nvSpPr>
        <p:spPr>
          <a:xfrm>
            <a:off x="311700" y="2395013"/>
            <a:ext cx="4194300" cy="101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Increase in time per training step</a:t>
            </a:r>
            <a:endParaRPr sz="1800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it" sz="1800">
                <a:solidFill>
                  <a:schemeClr val="dk2"/>
                </a:solidFill>
              </a:rPr>
              <a:t>Not a significant or conclusive improvement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30" name="Google Shape;33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41675" y="3298238"/>
            <a:ext cx="4820176" cy="64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47175" y="2622126"/>
            <a:ext cx="3114676" cy="56157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 txBox="1"/>
          <p:nvPr/>
        </p:nvSpPr>
        <p:spPr>
          <a:xfrm>
            <a:off x="6077550" y="1831175"/>
            <a:ext cx="1884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2"/>
                </a:solidFill>
              </a:rPr>
              <a:t>Displacement of canonical points </a:t>
            </a:r>
            <a:r>
              <a:rPr b="1" lang="it" sz="1000">
                <a:solidFill>
                  <a:schemeClr val="dk2"/>
                </a:solidFill>
              </a:rPr>
              <a:t>through</a:t>
            </a:r>
            <a:r>
              <a:rPr b="1" lang="it" sz="1000">
                <a:solidFill>
                  <a:schemeClr val="dk2"/>
                </a:solidFill>
              </a:rPr>
              <a:t> frames</a:t>
            </a:r>
            <a:endParaRPr b="1" sz="1000">
              <a:solidFill>
                <a:schemeClr val="dk2"/>
              </a:solidFill>
            </a:endParaRPr>
          </a:p>
        </p:txBody>
      </p:sp>
      <p:cxnSp>
        <p:nvCxnSpPr>
          <p:cNvPr id="333" name="Google Shape;333;p29"/>
          <p:cNvCxnSpPr/>
          <p:nvPr/>
        </p:nvCxnSpPr>
        <p:spPr>
          <a:xfrm rot="10800000">
            <a:off x="7235750" y="2323763"/>
            <a:ext cx="0" cy="26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4" name="Google Shape;334;p29"/>
          <p:cNvSpPr txBox="1"/>
          <p:nvPr/>
        </p:nvSpPr>
        <p:spPr>
          <a:xfrm>
            <a:off x="6077550" y="4057875"/>
            <a:ext cx="203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2"/>
                </a:solidFill>
              </a:rPr>
              <a:t>Similarity of the signed distance field through frames</a:t>
            </a:r>
            <a:endParaRPr b="1" sz="1000">
              <a:solidFill>
                <a:schemeClr val="dk2"/>
              </a:solidFill>
            </a:endParaRPr>
          </a:p>
        </p:txBody>
      </p:sp>
      <p:cxnSp>
        <p:nvCxnSpPr>
          <p:cNvPr id="335" name="Google Shape;335;p29"/>
          <p:cNvCxnSpPr/>
          <p:nvPr/>
        </p:nvCxnSpPr>
        <p:spPr>
          <a:xfrm rot="10800000">
            <a:off x="7235750" y="3791463"/>
            <a:ext cx="0" cy="266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336" name="Google Shape;336;p29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30"/>
          <p:cNvPicPr preferRelativeResize="0"/>
          <p:nvPr/>
        </p:nvPicPr>
        <p:blipFill rotWithShape="1">
          <a:blip r:embed="rId4">
            <a:alphaModFix/>
          </a:blip>
          <a:srcRect b="11935" l="66957" r="9554" t="9075"/>
          <a:stretch/>
        </p:blipFill>
        <p:spPr>
          <a:xfrm>
            <a:off x="7929250" y="635750"/>
            <a:ext cx="576274" cy="1462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30"/>
          <p:cNvGrpSpPr/>
          <p:nvPr/>
        </p:nvGrpSpPr>
        <p:grpSpPr>
          <a:xfrm>
            <a:off x="6906750" y="1149117"/>
            <a:ext cx="1228800" cy="499518"/>
            <a:chOff x="6998975" y="1126292"/>
            <a:chExt cx="1228800" cy="499518"/>
          </a:xfrm>
        </p:grpSpPr>
        <p:cxnSp>
          <p:nvCxnSpPr>
            <p:cNvPr id="343" name="Google Shape;343;p30"/>
            <p:cNvCxnSpPr/>
            <p:nvPr/>
          </p:nvCxnSpPr>
          <p:spPr>
            <a:xfrm flipH="1" rot="10800000">
              <a:off x="6998975" y="1126292"/>
              <a:ext cx="1228800" cy="1269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4" name="Google Shape;344;p30"/>
            <p:cNvCxnSpPr/>
            <p:nvPr/>
          </p:nvCxnSpPr>
          <p:spPr>
            <a:xfrm>
              <a:off x="6998975" y="1498910"/>
              <a:ext cx="1228800" cy="1269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45" name="Google Shape;345;p30"/>
          <p:cNvGrpSpPr/>
          <p:nvPr/>
        </p:nvGrpSpPr>
        <p:grpSpPr>
          <a:xfrm>
            <a:off x="6906750" y="921500"/>
            <a:ext cx="1228800" cy="944867"/>
            <a:chOff x="6998975" y="898675"/>
            <a:chExt cx="1228800" cy="944867"/>
          </a:xfrm>
        </p:grpSpPr>
        <p:cxnSp>
          <p:nvCxnSpPr>
            <p:cNvPr id="346" name="Google Shape;346;p30"/>
            <p:cNvCxnSpPr/>
            <p:nvPr/>
          </p:nvCxnSpPr>
          <p:spPr>
            <a:xfrm>
              <a:off x="6998975" y="1598742"/>
              <a:ext cx="1228800" cy="2448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7" name="Google Shape;347;p30"/>
            <p:cNvCxnSpPr/>
            <p:nvPr/>
          </p:nvCxnSpPr>
          <p:spPr>
            <a:xfrm flipH="1" rot="10800000">
              <a:off x="6998975" y="898675"/>
              <a:ext cx="1228800" cy="2448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48" name="Google Shape;348;p30"/>
          <p:cNvGrpSpPr/>
          <p:nvPr/>
        </p:nvGrpSpPr>
        <p:grpSpPr>
          <a:xfrm>
            <a:off x="6905052" y="1265976"/>
            <a:ext cx="1230602" cy="254514"/>
            <a:chOff x="6997277" y="1243151"/>
            <a:chExt cx="1230602" cy="254514"/>
          </a:xfrm>
        </p:grpSpPr>
        <p:cxnSp>
          <p:nvCxnSpPr>
            <p:cNvPr id="349" name="Google Shape;349;p30"/>
            <p:cNvCxnSpPr/>
            <p:nvPr/>
          </p:nvCxnSpPr>
          <p:spPr>
            <a:xfrm>
              <a:off x="6997279" y="1434065"/>
              <a:ext cx="1230600" cy="636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0" name="Google Shape;350;p30"/>
            <p:cNvCxnSpPr/>
            <p:nvPr/>
          </p:nvCxnSpPr>
          <p:spPr>
            <a:xfrm flipH="1" rot="10800000">
              <a:off x="6997277" y="1243151"/>
              <a:ext cx="1230600" cy="636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51" name="Google Shape;351;p30"/>
          <p:cNvGrpSpPr/>
          <p:nvPr/>
        </p:nvGrpSpPr>
        <p:grpSpPr>
          <a:xfrm>
            <a:off x="6905051" y="1040405"/>
            <a:ext cx="1230600" cy="705566"/>
            <a:chOff x="6997276" y="1017580"/>
            <a:chExt cx="1230600" cy="705566"/>
          </a:xfrm>
        </p:grpSpPr>
        <p:cxnSp>
          <p:nvCxnSpPr>
            <p:cNvPr id="352" name="Google Shape;352;p30"/>
            <p:cNvCxnSpPr/>
            <p:nvPr/>
          </p:nvCxnSpPr>
          <p:spPr>
            <a:xfrm flipH="1" rot="10800000">
              <a:off x="6997276" y="1017580"/>
              <a:ext cx="1230600" cy="1767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53" name="Google Shape;353;p30"/>
            <p:cNvCxnSpPr/>
            <p:nvPr/>
          </p:nvCxnSpPr>
          <p:spPr>
            <a:xfrm>
              <a:off x="6998922" y="1546747"/>
              <a:ext cx="1228800" cy="1764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354" name="Google Shape;354;p30"/>
          <p:cNvCxnSpPr/>
          <p:nvPr/>
        </p:nvCxnSpPr>
        <p:spPr>
          <a:xfrm flipH="1" rot="10800000">
            <a:off x="6905052" y="1390336"/>
            <a:ext cx="1230600" cy="1800"/>
          </a:xfrm>
          <a:prstGeom prst="straightConnector1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55" name="Google Shape;35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Incremental sampling</a:t>
            </a:r>
            <a:endParaRPr/>
          </a:p>
        </p:txBody>
      </p:sp>
      <p:pic>
        <p:nvPicPr>
          <p:cNvPr id="356" name="Google Shape;356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1650" y="1152475"/>
            <a:ext cx="4885075" cy="10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650" y="2622125"/>
            <a:ext cx="6261206" cy="19566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8" name="Google Shape;358;p30"/>
          <p:cNvPicPr preferRelativeResize="0"/>
          <p:nvPr/>
        </p:nvPicPr>
        <p:blipFill rotWithShape="1">
          <a:blip r:embed="rId4">
            <a:alphaModFix/>
          </a:blip>
          <a:srcRect b="15938" l="9404" r="51894" t="13693"/>
          <a:stretch/>
        </p:blipFill>
        <p:spPr>
          <a:xfrm>
            <a:off x="6512875" y="875800"/>
            <a:ext cx="1064424" cy="1088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30"/>
          <p:cNvGrpSpPr/>
          <p:nvPr/>
        </p:nvGrpSpPr>
        <p:grpSpPr>
          <a:xfrm>
            <a:off x="5722800" y="1171088"/>
            <a:ext cx="1174500" cy="445686"/>
            <a:chOff x="5815025" y="1148263"/>
            <a:chExt cx="1174500" cy="445686"/>
          </a:xfrm>
        </p:grpSpPr>
        <p:cxnSp>
          <p:nvCxnSpPr>
            <p:cNvPr id="360" name="Google Shape;360;p30"/>
            <p:cNvCxnSpPr/>
            <p:nvPr/>
          </p:nvCxnSpPr>
          <p:spPr>
            <a:xfrm flipH="1" rot="10800000">
              <a:off x="5815025" y="1148263"/>
              <a:ext cx="1174500" cy="2232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1" name="Google Shape;361;p30"/>
            <p:cNvCxnSpPr/>
            <p:nvPr/>
          </p:nvCxnSpPr>
          <p:spPr>
            <a:xfrm>
              <a:off x="5815025" y="1370749"/>
              <a:ext cx="1174500" cy="2232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62" name="Google Shape;362;p30"/>
          <p:cNvGrpSpPr/>
          <p:nvPr/>
        </p:nvGrpSpPr>
        <p:grpSpPr>
          <a:xfrm>
            <a:off x="5722800" y="1278566"/>
            <a:ext cx="1174525" cy="240709"/>
            <a:chOff x="5815025" y="1255741"/>
            <a:chExt cx="1174525" cy="240709"/>
          </a:xfrm>
        </p:grpSpPr>
        <p:cxnSp>
          <p:nvCxnSpPr>
            <p:cNvPr id="363" name="Google Shape;363;p30"/>
            <p:cNvCxnSpPr/>
            <p:nvPr/>
          </p:nvCxnSpPr>
          <p:spPr>
            <a:xfrm flipH="1" rot="10800000">
              <a:off x="5815025" y="1255741"/>
              <a:ext cx="1174500" cy="1155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4" name="Google Shape;364;p30"/>
            <p:cNvCxnSpPr/>
            <p:nvPr/>
          </p:nvCxnSpPr>
          <p:spPr>
            <a:xfrm>
              <a:off x="5818350" y="1372550"/>
              <a:ext cx="1171200" cy="1239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65" name="Google Shape;365;p30"/>
          <p:cNvGrpSpPr/>
          <p:nvPr/>
        </p:nvGrpSpPr>
        <p:grpSpPr>
          <a:xfrm>
            <a:off x="5722800" y="1330783"/>
            <a:ext cx="1172700" cy="124892"/>
            <a:chOff x="5815025" y="1307958"/>
            <a:chExt cx="1172700" cy="124892"/>
          </a:xfrm>
        </p:grpSpPr>
        <p:cxnSp>
          <p:nvCxnSpPr>
            <p:cNvPr id="366" name="Google Shape;366;p30"/>
            <p:cNvCxnSpPr/>
            <p:nvPr/>
          </p:nvCxnSpPr>
          <p:spPr>
            <a:xfrm>
              <a:off x="5815025" y="1370750"/>
              <a:ext cx="1172700" cy="621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7" name="Google Shape;367;p30"/>
            <p:cNvCxnSpPr/>
            <p:nvPr/>
          </p:nvCxnSpPr>
          <p:spPr>
            <a:xfrm flipH="1" rot="10800000">
              <a:off x="5815025" y="1307958"/>
              <a:ext cx="1172700" cy="621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68" name="Google Shape;368;p30"/>
          <p:cNvGrpSpPr/>
          <p:nvPr/>
        </p:nvGrpSpPr>
        <p:grpSpPr>
          <a:xfrm>
            <a:off x="5722800" y="1220361"/>
            <a:ext cx="1174225" cy="345906"/>
            <a:chOff x="5815025" y="1197536"/>
            <a:chExt cx="1174225" cy="345906"/>
          </a:xfrm>
        </p:grpSpPr>
        <p:cxnSp>
          <p:nvCxnSpPr>
            <p:cNvPr id="369" name="Google Shape;369;p30"/>
            <p:cNvCxnSpPr/>
            <p:nvPr/>
          </p:nvCxnSpPr>
          <p:spPr>
            <a:xfrm flipH="1" rot="10800000">
              <a:off x="5815025" y="1197536"/>
              <a:ext cx="1172700" cy="1725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0" name="Google Shape;370;p30"/>
            <p:cNvCxnSpPr/>
            <p:nvPr/>
          </p:nvCxnSpPr>
          <p:spPr>
            <a:xfrm>
              <a:off x="5818350" y="1371243"/>
              <a:ext cx="1170900" cy="1722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371" name="Google Shape;371;p30"/>
          <p:cNvCxnSpPr/>
          <p:nvPr/>
        </p:nvCxnSpPr>
        <p:spPr>
          <a:xfrm flipH="1" rot="10800000">
            <a:off x="5722800" y="1392057"/>
            <a:ext cx="1172700" cy="1800"/>
          </a:xfrm>
          <a:prstGeom prst="straightConnector1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72" name="Google Shape;372;p30"/>
          <p:cNvSpPr/>
          <p:nvPr/>
        </p:nvSpPr>
        <p:spPr>
          <a:xfrm>
            <a:off x="5698275" y="1367188"/>
            <a:ext cx="52200" cy="5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31636" y="1566274"/>
            <a:ext cx="637975" cy="20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15850" y="1964500"/>
            <a:ext cx="1213395" cy="204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30"/>
          <p:cNvSpPr/>
          <p:nvPr/>
        </p:nvSpPr>
        <p:spPr>
          <a:xfrm>
            <a:off x="401625" y="1942650"/>
            <a:ext cx="4885200" cy="176400"/>
          </a:xfrm>
          <a:prstGeom prst="rect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30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pic>
        <p:nvPicPr>
          <p:cNvPr id="377" name="Google Shape;37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888" y="2303575"/>
            <a:ext cx="3378902" cy="190062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78" name="Google Shape;37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0000" y="2303575"/>
            <a:ext cx="3378902" cy="1900633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1"/>
          <p:cNvSpPr/>
          <p:nvPr/>
        </p:nvSpPr>
        <p:spPr>
          <a:xfrm>
            <a:off x="1671600" y="2138400"/>
            <a:ext cx="5800800" cy="866700"/>
          </a:xfrm>
          <a:prstGeom prst="rect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lt1"/>
                </a:solidFill>
              </a:rPr>
              <a:t>AGen Model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384" name="Google Shape;384;p31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/>
          <p:nvPr/>
        </p:nvSpPr>
        <p:spPr>
          <a:xfrm>
            <a:off x="1671600" y="2138400"/>
            <a:ext cx="5800800" cy="866700"/>
          </a:xfrm>
          <a:prstGeom prst="rect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lt1"/>
                </a:solidFill>
              </a:rPr>
              <a:t>Introduction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62" name="Google Shape;62;p14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Scope of the project</a:t>
            </a:r>
            <a:endParaRPr/>
          </a:p>
        </p:txBody>
      </p:sp>
      <p:sp>
        <p:nvSpPr>
          <p:cNvPr id="390" name="Google Shape;390;p32"/>
          <p:cNvSpPr txBox="1"/>
          <p:nvPr>
            <p:ph idx="1" type="body"/>
          </p:nvPr>
        </p:nvSpPr>
        <p:spPr>
          <a:xfrm>
            <a:off x="311700" y="1152475"/>
            <a:ext cx="7825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/>
              <a:t>Given as input a series of frames from a monocular video, the model shall</a:t>
            </a:r>
            <a:r>
              <a:rPr lang="it"/>
              <a:t> </a:t>
            </a:r>
            <a:r>
              <a:rPr lang="it"/>
              <a:t>be able to yield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Inference-time 3D avatar reconstruction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Short-time optimized 3D avatar reconstruction</a:t>
            </a:r>
            <a:endParaRPr/>
          </a:p>
          <a:p>
            <a:pPr indent="-2790825" lvl="0" marL="2789999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32"/>
          <p:cNvPicPr preferRelativeResize="0"/>
          <p:nvPr/>
        </p:nvPicPr>
        <p:blipFill rotWithShape="1">
          <a:blip r:embed="rId4">
            <a:alphaModFix/>
          </a:blip>
          <a:srcRect b="11019" l="17884" r="17340" t="18972"/>
          <a:stretch/>
        </p:blipFill>
        <p:spPr>
          <a:xfrm>
            <a:off x="437811" y="3155720"/>
            <a:ext cx="2324400" cy="1413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3981" y="3155720"/>
            <a:ext cx="2512218" cy="141312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3" name="Google Shape;393;p32"/>
          <p:cNvGrpSpPr/>
          <p:nvPr/>
        </p:nvGrpSpPr>
        <p:grpSpPr>
          <a:xfrm>
            <a:off x="3415326" y="3155744"/>
            <a:ext cx="1499968" cy="1413137"/>
            <a:chOff x="3616557" y="2768601"/>
            <a:chExt cx="1910893" cy="1800274"/>
          </a:xfrm>
        </p:grpSpPr>
        <p:pic>
          <p:nvPicPr>
            <p:cNvPr id="394" name="Google Shape;394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14799" y="2768611"/>
              <a:ext cx="1012651" cy="1800259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395" name="Google Shape;395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616557" y="2768601"/>
              <a:ext cx="1012659" cy="1800274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396" name="Google Shape;396;p32"/>
          <p:cNvGrpSpPr/>
          <p:nvPr/>
        </p:nvGrpSpPr>
        <p:grpSpPr>
          <a:xfrm rot="5400000">
            <a:off x="5427719" y="3324144"/>
            <a:ext cx="279299" cy="1076406"/>
            <a:chOff x="946750" y="2028850"/>
            <a:chExt cx="287700" cy="843975"/>
          </a:xfrm>
        </p:grpSpPr>
        <p:sp>
          <p:nvSpPr>
            <p:cNvPr id="397" name="Google Shape;397;p32"/>
            <p:cNvSpPr/>
            <p:nvPr/>
          </p:nvSpPr>
          <p:spPr>
            <a:xfrm rot="-5400000">
              <a:off x="668650" y="2307025"/>
              <a:ext cx="8439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 rot="-5400000">
              <a:off x="835300" y="2140300"/>
              <a:ext cx="5106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9" name="Google Shape;399;p32"/>
          <p:cNvSpPr/>
          <p:nvPr/>
        </p:nvSpPr>
        <p:spPr>
          <a:xfrm>
            <a:off x="2762200" y="3722675"/>
            <a:ext cx="581400" cy="279300"/>
          </a:xfrm>
          <a:prstGeom prst="stripedRightArrow">
            <a:avLst>
              <a:gd fmla="val 40000" name="adj1"/>
              <a:gd fmla="val 57585" name="adj2"/>
            </a:avLst>
          </a:prstGeom>
          <a:solidFill>
            <a:srgbClr val="D1D5DB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2"/>
          <p:cNvSpPr txBox="1"/>
          <p:nvPr/>
        </p:nvSpPr>
        <p:spPr>
          <a:xfrm>
            <a:off x="5000675" y="3391525"/>
            <a:ext cx="1133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refinement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01" name="Google Shape;401;p32"/>
          <p:cNvSpPr txBox="1"/>
          <p:nvPr/>
        </p:nvSpPr>
        <p:spPr>
          <a:xfrm>
            <a:off x="2647950" y="2755525"/>
            <a:ext cx="300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pretrained</a:t>
            </a:r>
            <a:r>
              <a:rPr b="1" lang="it">
                <a:solidFill>
                  <a:schemeClr val="dk2"/>
                </a:solidFill>
              </a:rPr>
              <a:t> implicit representation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02" name="Google Shape;402;p32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AGen model pipeline</a:t>
            </a:r>
            <a:endParaRPr/>
          </a:p>
        </p:txBody>
      </p:sp>
      <p:pic>
        <p:nvPicPr>
          <p:cNvPr id="408" name="Google Shape;408;p33"/>
          <p:cNvPicPr preferRelativeResize="0"/>
          <p:nvPr/>
        </p:nvPicPr>
        <p:blipFill rotWithShape="1">
          <a:blip r:embed="rId4">
            <a:alphaModFix/>
          </a:blip>
          <a:srcRect b="2660" l="0" r="0" t="2669"/>
          <a:stretch/>
        </p:blipFill>
        <p:spPr>
          <a:xfrm>
            <a:off x="392275" y="1124775"/>
            <a:ext cx="844704" cy="62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33"/>
          <p:cNvPicPr preferRelativeResize="0"/>
          <p:nvPr/>
        </p:nvPicPr>
        <p:blipFill rotWithShape="1">
          <a:blip r:embed="rId4">
            <a:alphaModFix/>
          </a:blip>
          <a:srcRect b="2660" l="0" r="0" t="2669"/>
          <a:stretch/>
        </p:blipFill>
        <p:spPr>
          <a:xfrm>
            <a:off x="485273" y="1216583"/>
            <a:ext cx="844704" cy="626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3"/>
          <p:cNvPicPr preferRelativeResize="0"/>
          <p:nvPr/>
        </p:nvPicPr>
        <p:blipFill rotWithShape="1">
          <a:blip r:embed="rId5">
            <a:alphaModFix/>
          </a:blip>
          <a:srcRect b="2660" l="0" r="0" t="2669"/>
          <a:stretch/>
        </p:blipFill>
        <p:spPr>
          <a:xfrm>
            <a:off x="578272" y="1308391"/>
            <a:ext cx="844704" cy="626934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33"/>
          <p:cNvSpPr txBox="1"/>
          <p:nvPr/>
        </p:nvSpPr>
        <p:spPr>
          <a:xfrm>
            <a:off x="311700" y="2243638"/>
            <a:ext cx="2291700" cy="1262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AGen model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Implicit network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Geometry encoding network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it"/>
              <a:t>Rendering network</a:t>
            </a:r>
            <a:endParaRPr/>
          </a:p>
        </p:txBody>
      </p:sp>
      <p:sp>
        <p:nvSpPr>
          <p:cNvPr id="412" name="Google Shape;412;p33"/>
          <p:cNvSpPr txBox="1"/>
          <p:nvPr/>
        </p:nvSpPr>
        <p:spPr>
          <a:xfrm>
            <a:off x="3039675" y="1421750"/>
            <a:ext cx="2612100" cy="400200"/>
          </a:xfrm>
          <a:prstGeom prst="rect">
            <a:avLst/>
          </a:prstGeom>
          <a:noFill/>
          <a:ln cap="flat" cmpd="sng" w="19050">
            <a:solidFill>
              <a:srgbClr val="0097A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Video reconstruction module</a:t>
            </a:r>
            <a:endParaRPr/>
          </a:p>
        </p:txBody>
      </p:sp>
      <p:cxnSp>
        <p:nvCxnSpPr>
          <p:cNvPr id="413" name="Google Shape;413;p33"/>
          <p:cNvCxnSpPr>
            <a:stCxn id="411" idx="3"/>
            <a:endCxn id="412" idx="1"/>
          </p:cNvCxnSpPr>
          <p:nvPr/>
        </p:nvCxnSpPr>
        <p:spPr>
          <a:xfrm flipH="1" rot="10800000">
            <a:off x="2603400" y="1621888"/>
            <a:ext cx="436200" cy="1252800"/>
          </a:xfrm>
          <a:prstGeom prst="bentConnector3">
            <a:avLst>
              <a:gd fmla="val 50009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14" name="Google Shape;414;p33"/>
          <p:cNvCxnSpPr>
            <a:stCxn id="410" idx="3"/>
            <a:endCxn id="412" idx="1"/>
          </p:cNvCxnSpPr>
          <p:nvPr/>
        </p:nvCxnSpPr>
        <p:spPr>
          <a:xfrm>
            <a:off x="1422975" y="1621858"/>
            <a:ext cx="1616700" cy="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diamond"/>
            <a:tailEnd len="med" w="med" type="stealth"/>
          </a:ln>
        </p:spPr>
      </p:cxnSp>
      <p:sp>
        <p:nvSpPr>
          <p:cNvPr id="415" name="Google Shape;415;p33"/>
          <p:cNvSpPr txBox="1"/>
          <p:nvPr/>
        </p:nvSpPr>
        <p:spPr>
          <a:xfrm>
            <a:off x="6011226" y="811525"/>
            <a:ext cx="8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Video 1*</a:t>
            </a:r>
            <a:endParaRPr/>
          </a:p>
        </p:txBody>
      </p:sp>
      <p:sp>
        <p:nvSpPr>
          <p:cNvPr id="416" name="Google Shape;416;p33"/>
          <p:cNvSpPr txBox="1"/>
          <p:nvPr/>
        </p:nvSpPr>
        <p:spPr>
          <a:xfrm>
            <a:off x="6011226" y="1421750"/>
            <a:ext cx="8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Video 2*</a:t>
            </a:r>
            <a:endParaRPr/>
          </a:p>
        </p:txBody>
      </p:sp>
      <p:sp>
        <p:nvSpPr>
          <p:cNvPr id="417" name="Google Shape;417;p33"/>
          <p:cNvSpPr txBox="1"/>
          <p:nvPr/>
        </p:nvSpPr>
        <p:spPr>
          <a:xfrm>
            <a:off x="6011226" y="2031950"/>
            <a:ext cx="8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Video 3*</a:t>
            </a:r>
            <a:endParaRPr/>
          </a:p>
        </p:txBody>
      </p:sp>
      <p:cxnSp>
        <p:nvCxnSpPr>
          <p:cNvPr id="418" name="Google Shape;418;p33"/>
          <p:cNvCxnSpPr>
            <a:stCxn id="412" idx="3"/>
            <a:endCxn id="415" idx="1"/>
          </p:cNvCxnSpPr>
          <p:nvPr/>
        </p:nvCxnSpPr>
        <p:spPr>
          <a:xfrm flipH="1" rot="10800000">
            <a:off x="5651775" y="1011650"/>
            <a:ext cx="359400" cy="6102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19" name="Google Shape;419;p33"/>
          <p:cNvCxnSpPr>
            <a:stCxn id="412" idx="3"/>
            <a:endCxn id="416" idx="1"/>
          </p:cNvCxnSpPr>
          <p:nvPr/>
        </p:nvCxnSpPr>
        <p:spPr>
          <a:xfrm>
            <a:off x="5651775" y="1621850"/>
            <a:ext cx="359400" cy="6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20" name="Google Shape;420;p33"/>
          <p:cNvCxnSpPr>
            <a:stCxn id="412" idx="3"/>
            <a:endCxn id="417" idx="1"/>
          </p:cNvCxnSpPr>
          <p:nvPr/>
        </p:nvCxnSpPr>
        <p:spPr>
          <a:xfrm>
            <a:off x="5651775" y="1621850"/>
            <a:ext cx="359400" cy="6102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21" name="Google Shape;421;p33"/>
          <p:cNvCxnSpPr>
            <a:stCxn id="415" idx="3"/>
            <a:endCxn id="422" idx="0"/>
          </p:cNvCxnSpPr>
          <p:nvPr/>
        </p:nvCxnSpPr>
        <p:spPr>
          <a:xfrm>
            <a:off x="6904026" y="1011625"/>
            <a:ext cx="940200" cy="14373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23" name="Google Shape;423;p33"/>
          <p:cNvCxnSpPr>
            <a:stCxn id="416" idx="3"/>
            <a:endCxn id="422" idx="0"/>
          </p:cNvCxnSpPr>
          <p:nvPr/>
        </p:nvCxnSpPr>
        <p:spPr>
          <a:xfrm>
            <a:off x="6904026" y="1621850"/>
            <a:ext cx="940200" cy="8271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24" name="Google Shape;424;p33"/>
          <p:cNvSpPr txBox="1"/>
          <p:nvPr/>
        </p:nvSpPr>
        <p:spPr>
          <a:xfrm>
            <a:off x="2821550" y="2032950"/>
            <a:ext cx="22917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it"/>
              <a:t>Video specific reconstruction training</a:t>
            </a:r>
            <a:endParaRPr i="1"/>
          </a:p>
        </p:txBody>
      </p:sp>
      <p:sp>
        <p:nvSpPr>
          <p:cNvPr id="422" name="Google Shape;422;p33"/>
          <p:cNvSpPr txBox="1"/>
          <p:nvPr/>
        </p:nvSpPr>
        <p:spPr>
          <a:xfrm>
            <a:off x="6856025" y="2448825"/>
            <a:ext cx="197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Inference after training</a:t>
            </a:r>
            <a:endParaRPr/>
          </a:p>
        </p:txBody>
      </p:sp>
      <p:cxnSp>
        <p:nvCxnSpPr>
          <p:cNvPr id="425" name="Google Shape;425;p33"/>
          <p:cNvCxnSpPr>
            <a:stCxn id="417" idx="3"/>
            <a:endCxn id="422" idx="0"/>
          </p:cNvCxnSpPr>
          <p:nvPr/>
        </p:nvCxnSpPr>
        <p:spPr>
          <a:xfrm>
            <a:off x="6904026" y="2232050"/>
            <a:ext cx="940200" cy="216900"/>
          </a:xfrm>
          <a:prstGeom prst="bentConnector2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26" name="Google Shape;426;p33"/>
          <p:cNvSpPr txBox="1"/>
          <p:nvPr/>
        </p:nvSpPr>
        <p:spPr>
          <a:xfrm>
            <a:off x="1515450" y="1119688"/>
            <a:ext cx="89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Train set</a:t>
            </a:r>
            <a:endParaRPr/>
          </a:p>
        </p:txBody>
      </p:sp>
      <p:sp>
        <p:nvSpPr>
          <p:cNvPr id="427" name="Google Shape;427;p33"/>
          <p:cNvSpPr txBox="1"/>
          <p:nvPr/>
        </p:nvSpPr>
        <p:spPr>
          <a:xfrm>
            <a:off x="311700" y="4029625"/>
            <a:ext cx="209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Test set (inference time)</a:t>
            </a:r>
            <a:endParaRPr/>
          </a:p>
        </p:txBody>
      </p:sp>
      <p:sp>
        <p:nvSpPr>
          <p:cNvPr id="428" name="Google Shape;428;p33"/>
          <p:cNvSpPr txBox="1"/>
          <p:nvPr/>
        </p:nvSpPr>
        <p:spPr>
          <a:xfrm>
            <a:off x="2773500" y="3814075"/>
            <a:ext cx="2162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Canonical representation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Deformed representation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Rendering</a:t>
            </a:r>
            <a:endParaRPr/>
          </a:p>
        </p:txBody>
      </p:sp>
      <p:sp>
        <p:nvSpPr>
          <p:cNvPr id="429" name="Google Shape;429;p33"/>
          <p:cNvSpPr txBox="1"/>
          <p:nvPr/>
        </p:nvSpPr>
        <p:spPr>
          <a:xfrm>
            <a:off x="5692725" y="3814075"/>
            <a:ext cx="31854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Possibility of complete reconstruction with faster times (fitting w/ pretrained general models)</a:t>
            </a:r>
            <a:endParaRPr/>
          </a:p>
        </p:txBody>
      </p:sp>
      <p:cxnSp>
        <p:nvCxnSpPr>
          <p:cNvPr id="430" name="Google Shape;430;p33"/>
          <p:cNvCxnSpPr>
            <a:stCxn id="427" idx="3"/>
            <a:endCxn id="428" idx="1"/>
          </p:cNvCxnSpPr>
          <p:nvPr/>
        </p:nvCxnSpPr>
        <p:spPr>
          <a:xfrm>
            <a:off x="2408400" y="4229725"/>
            <a:ext cx="365100" cy="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diamond"/>
            <a:tailEnd len="med" w="med" type="stealth"/>
          </a:ln>
        </p:spPr>
      </p:cxnSp>
      <p:sp>
        <p:nvSpPr>
          <p:cNvPr id="431" name="Google Shape;431;p33"/>
          <p:cNvSpPr/>
          <p:nvPr/>
        </p:nvSpPr>
        <p:spPr>
          <a:xfrm>
            <a:off x="5197166" y="4112725"/>
            <a:ext cx="234000" cy="234000"/>
          </a:xfrm>
          <a:prstGeom prst="flowChartOr">
            <a:avLst/>
          </a:prstGeom>
          <a:solidFill>
            <a:srgbClr val="EEEEEE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33"/>
          <p:cNvSpPr txBox="1"/>
          <p:nvPr/>
        </p:nvSpPr>
        <p:spPr>
          <a:xfrm>
            <a:off x="7264625" y="3028713"/>
            <a:ext cx="115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Outputs</a:t>
            </a:r>
            <a:endParaRPr/>
          </a:p>
        </p:txBody>
      </p:sp>
      <p:cxnSp>
        <p:nvCxnSpPr>
          <p:cNvPr id="433" name="Google Shape;433;p33"/>
          <p:cNvCxnSpPr>
            <a:stCxn id="432" idx="0"/>
            <a:endCxn id="422" idx="2"/>
          </p:cNvCxnSpPr>
          <p:nvPr/>
        </p:nvCxnSpPr>
        <p:spPr>
          <a:xfrm rot="-5400000">
            <a:off x="7754675" y="2938563"/>
            <a:ext cx="179700" cy="600"/>
          </a:xfrm>
          <a:prstGeom prst="bentConnector3">
            <a:avLst>
              <a:gd fmla="val 49997" name="adj1"/>
            </a:avLst>
          </a:prstGeom>
          <a:noFill/>
          <a:ln cap="flat" cmpd="sng" w="9525">
            <a:solidFill>
              <a:srgbClr val="595959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434" name="Google Shape;434;p33"/>
          <p:cNvSpPr txBox="1"/>
          <p:nvPr/>
        </p:nvSpPr>
        <p:spPr>
          <a:xfrm>
            <a:off x="578213" y="1491475"/>
            <a:ext cx="84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FF"/>
                </a:solidFill>
              </a:rPr>
              <a:t>Video 1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35" name="Google Shape;435;p33"/>
          <p:cNvSpPr txBox="1"/>
          <p:nvPr/>
        </p:nvSpPr>
        <p:spPr>
          <a:xfrm>
            <a:off x="5651775" y="365125"/>
            <a:ext cx="339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/>
              <a:t>*The video specific training is resumed for video specific networks (background) and further trained generalized networks (foreground)</a:t>
            </a:r>
            <a:endParaRPr sz="1000"/>
          </a:p>
        </p:txBody>
      </p:sp>
      <p:sp>
        <p:nvSpPr>
          <p:cNvPr id="436" name="Google Shape;436;p33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Geometry encoding network</a:t>
            </a:r>
            <a:endParaRPr/>
          </a:p>
        </p:txBody>
      </p:sp>
      <p:pic>
        <p:nvPicPr>
          <p:cNvPr id="442" name="Google Shape;44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100" y="2528900"/>
            <a:ext cx="4303476" cy="19272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3" name="Google Shape;443;p34"/>
          <p:cNvSpPr txBox="1"/>
          <p:nvPr>
            <p:ph idx="1" type="body"/>
          </p:nvPr>
        </p:nvSpPr>
        <p:spPr>
          <a:xfrm>
            <a:off x="311700" y="1152475"/>
            <a:ext cx="780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1170000" lvl="0" marL="117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Objective:</a:t>
            </a:r>
            <a:r>
              <a:rPr lang="it"/>
              <a:t> improve the generalization of the model and quality of reconstruction </a:t>
            </a:r>
            <a:endParaRPr/>
          </a:p>
          <a:p>
            <a:pPr indent="0" lvl="0" marL="0" marR="3720084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34"/>
          <p:cNvSpPr/>
          <p:nvPr/>
        </p:nvSpPr>
        <p:spPr>
          <a:xfrm>
            <a:off x="401638" y="2242025"/>
            <a:ext cx="3217200" cy="572700"/>
          </a:xfrm>
          <a:prstGeom prst="rect">
            <a:avLst/>
          </a:prstGeom>
          <a:solidFill>
            <a:srgbClr val="A3B7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34"/>
          <p:cNvSpPr txBox="1"/>
          <p:nvPr>
            <p:ph idx="1" type="body"/>
          </p:nvPr>
        </p:nvSpPr>
        <p:spPr>
          <a:xfrm>
            <a:off x="401650" y="2242025"/>
            <a:ext cx="3217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 sz="1600">
                <a:solidFill>
                  <a:schemeClr val="dk1"/>
                </a:solidFill>
              </a:rPr>
              <a:t>Garment details and texture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46" name="Google Shape;446;p34"/>
          <p:cNvSpPr/>
          <p:nvPr/>
        </p:nvSpPr>
        <p:spPr>
          <a:xfrm>
            <a:off x="401650" y="3193713"/>
            <a:ext cx="3217200" cy="630000"/>
          </a:xfrm>
          <a:prstGeom prst="rect">
            <a:avLst/>
          </a:prstGeom>
          <a:solidFill>
            <a:srgbClr val="A3B7C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4"/>
          <p:cNvSpPr txBox="1"/>
          <p:nvPr>
            <p:ph idx="1" type="body"/>
          </p:nvPr>
        </p:nvSpPr>
        <p:spPr>
          <a:xfrm>
            <a:off x="401650" y="3222350"/>
            <a:ext cx="32172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b="1" lang="it" sz="1600">
                <a:solidFill>
                  <a:schemeClr val="dk1"/>
                </a:solidFill>
              </a:rPr>
              <a:t>Frame-conditioned 3D displacements</a:t>
            </a:r>
            <a:endParaRPr sz="1600">
              <a:solidFill>
                <a:schemeClr val="dk1"/>
              </a:solidFill>
            </a:endParaRPr>
          </a:p>
        </p:txBody>
      </p:sp>
      <p:grpSp>
        <p:nvGrpSpPr>
          <p:cNvPr id="448" name="Google Shape;448;p34"/>
          <p:cNvGrpSpPr/>
          <p:nvPr/>
        </p:nvGrpSpPr>
        <p:grpSpPr>
          <a:xfrm>
            <a:off x="6567900" y="4258675"/>
            <a:ext cx="2264400" cy="310200"/>
            <a:chOff x="2604525" y="4161425"/>
            <a:chExt cx="2264400" cy="310200"/>
          </a:xfrm>
        </p:grpSpPr>
        <p:sp>
          <p:nvSpPr>
            <p:cNvPr id="449" name="Google Shape;449;p34"/>
            <p:cNvSpPr/>
            <p:nvPr/>
          </p:nvSpPr>
          <p:spPr>
            <a:xfrm>
              <a:off x="2604525" y="4161425"/>
              <a:ext cx="2264400" cy="31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50" name="Google Shape;450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84463" y="4176874"/>
              <a:ext cx="2139730" cy="279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1" name="Google Shape;451;p34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/>
              <a:t>Geometry encoding network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3724500" wrap="square" tIns="91425">
            <a:normAutofit/>
          </a:bodyPr>
          <a:lstStyle/>
          <a:p>
            <a:pPr indent="-1620000" lvl="0" marL="1620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Unet encoder:</a:t>
            </a:r>
            <a:r>
              <a:rPr lang="it"/>
              <a:t> yields a pixel-aligned embedding</a:t>
            </a:r>
            <a:endParaRPr/>
          </a:p>
          <a:p>
            <a:pPr indent="-1620000" lvl="0" marL="16200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1620000" lvl="0" marL="16200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/>
              <a:t>Geometry morphing loss:</a:t>
            </a:r>
            <a:endParaRPr b="1"/>
          </a:p>
        </p:txBody>
      </p:sp>
      <p:pic>
        <p:nvPicPr>
          <p:cNvPr id="458" name="Google Shape;45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6200" y="699725"/>
            <a:ext cx="3924375" cy="170622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59" name="Google Shape;459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7100" y="2528900"/>
            <a:ext cx="4303476" cy="19272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460" name="Google Shape;460;p35"/>
          <p:cNvGrpSpPr/>
          <p:nvPr/>
        </p:nvGrpSpPr>
        <p:grpSpPr>
          <a:xfrm>
            <a:off x="6567900" y="4258675"/>
            <a:ext cx="2264400" cy="310200"/>
            <a:chOff x="2604525" y="4161425"/>
            <a:chExt cx="2264400" cy="310200"/>
          </a:xfrm>
        </p:grpSpPr>
        <p:sp>
          <p:nvSpPr>
            <p:cNvPr id="461" name="Google Shape;461;p35"/>
            <p:cNvSpPr/>
            <p:nvPr/>
          </p:nvSpPr>
          <p:spPr>
            <a:xfrm>
              <a:off x="2604525" y="4161425"/>
              <a:ext cx="2264400" cy="3102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62" name="Google Shape;462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684463" y="4176874"/>
              <a:ext cx="2139730" cy="2793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63" name="Google Shape;463;p35"/>
          <p:cNvSpPr/>
          <p:nvPr/>
        </p:nvSpPr>
        <p:spPr>
          <a:xfrm rot="-5400000">
            <a:off x="5445350" y="2483325"/>
            <a:ext cx="581400" cy="279300"/>
          </a:xfrm>
          <a:prstGeom prst="stripedRightArrow">
            <a:avLst>
              <a:gd fmla="val 40000" name="adj1"/>
              <a:gd fmla="val 57585" name="adj2"/>
            </a:avLst>
          </a:prstGeom>
          <a:solidFill>
            <a:srgbClr val="D1D5DB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35"/>
          <p:cNvSpPr txBox="1"/>
          <p:nvPr/>
        </p:nvSpPr>
        <p:spPr>
          <a:xfrm>
            <a:off x="5750075" y="945375"/>
            <a:ext cx="1045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</a:rPr>
              <a:t>Unet encoder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465" name="Google Shape;465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6025" y="3174950"/>
            <a:ext cx="3042975" cy="4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6025" y="3722615"/>
            <a:ext cx="3763249" cy="506285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35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/>
          <p:nvPr/>
        </p:nvSpPr>
        <p:spPr>
          <a:xfrm>
            <a:off x="1671600" y="2138400"/>
            <a:ext cx="5800800" cy="866700"/>
          </a:xfrm>
          <a:prstGeom prst="rect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lt1"/>
                </a:solidFill>
              </a:rPr>
              <a:t>Experimental Results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473" name="Google Shape;473;p36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Baseline vs non-pretrained reconstruction</a:t>
            </a:r>
            <a:endParaRPr/>
          </a:p>
        </p:txBody>
      </p:sp>
      <p:pic>
        <p:nvPicPr>
          <p:cNvPr id="479" name="Google Shape;479;p37"/>
          <p:cNvPicPr preferRelativeResize="0"/>
          <p:nvPr/>
        </p:nvPicPr>
        <p:blipFill rotWithShape="1">
          <a:blip r:embed="rId4">
            <a:alphaModFix/>
          </a:blip>
          <a:srcRect b="18653" l="14006" r="18653" t="14006"/>
          <a:stretch/>
        </p:blipFill>
        <p:spPr>
          <a:xfrm>
            <a:off x="4625475" y="2622171"/>
            <a:ext cx="3460800" cy="1946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7"/>
          <p:cNvPicPr preferRelativeResize="0"/>
          <p:nvPr/>
        </p:nvPicPr>
        <p:blipFill rotWithShape="1">
          <a:blip r:embed="rId5">
            <a:alphaModFix/>
          </a:blip>
          <a:srcRect b="18653" l="14006" r="18653" t="14006"/>
          <a:stretch/>
        </p:blipFill>
        <p:spPr>
          <a:xfrm>
            <a:off x="401650" y="2622173"/>
            <a:ext cx="3460800" cy="1946702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7"/>
          <p:cNvSpPr txBox="1"/>
          <p:nvPr/>
        </p:nvSpPr>
        <p:spPr>
          <a:xfrm>
            <a:off x="4533263" y="2233200"/>
            <a:ext cx="346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AGen Baseline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82" name="Google Shape;482;p37"/>
          <p:cNvSpPr txBox="1"/>
          <p:nvPr/>
        </p:nvSpPr>
        <p:spPr>
          <a:xfrm>
            <a:off x="311725" y="2233200"/>
            <a:ext cx="346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Non-pretrained Reconstruction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483" name="Google Shape;483;p37"/>
          <p:cNvPicPr preferRelativeResize="0"/>
          <p:nvPr/>
        </p:nvPicPr>
        <p:blipFill rotWithShape="1">
          <a:blip r:embed="rId6">
            <a:alphaModFix/>
          </a:blip>
          <a:srcRect b="3442" l="709" r="719" t="4519"/>
          <a:stretch/>
        </p:blipFill>
        <p:spPr>
          <a:xfrm>
            <a:off x="401650" y="1152475"/>
            <a:ext cx="5117625" cy="78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59375" y="1017725"/>
            <a:ext cx="2672925" cy="15021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85" name="Google Shape;485;p37"/>
          <p:cNvSpPr txBox="1"/>
          <p:nvPr/>
        </p:nvSpPr>
        <p:spPr>
          <a:xfrm>
            <a:off x="7922225" y="617525"/>
            <a:ext cx="91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Original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486" name="Google Shape;486;p37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oogle Shape;491;p38"/>
          <p:cNvGrpSpPr/>
          <p:nvPr/>
        </p:nvGrpSpPr>
        <p:grpSpPr>
          <a:xfrm>
            <a:off x="401650" y="2622125"/>
            <a:ext cx="6921801" cy="1946754"/>
            <a:chOff x="401650" y="2622125"/>
            <a:chExt cx="6921801" cy="1946754"/>
          </a:xfrm>
        </p:grpSpPr>
        <p:pic>
          <p:nvPicPr>
            <p:cNvPr id="492" name="Google Shape;492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1650" y="2622125"/>
              <a:ext cx="3460901" cy="1946751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493" name="Google Shape;493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62550" y="2622125"/>
              <a:ext cx="3460901" cy="194675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pic>
        <p:nvPicPr>
          <p:cNvPr id="494" name="Google Shape;494;p38"/>
          <p:cNvPicPr preferRelativeResize="0"/>
          <p:nvPr/>
        </p:nvPicPr>
        <p:blipFill rotWithShape="1">
          <a:blip r:embed="rId6">
            <a:alphaModFix/>
          </a:blip>
          <a:srcRect b="0" l="0" r="0" t="2865"/>
          <a:stretch/>
        </p:blipFill>
        <p:spPr>
          <a:xfrm>
            <a:off x="401650" y="1152475"/>
            <a:ext cx="5593338" cy="136376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Geometry encoding network</a:t>
            </a:r>
            <a:endParaRPr/>
          </a:p>
        </p:txBody>
      </p:sp>
      <p:sp>
        <p:nvSpPr>
          <p:cNvPr id="496" name="Google Shape;496;p38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grpSp>
        <p:nvGrpSpPr>
          <p:cNvPr id="497" name="Google Shape;497;p38"/>
          <p:cNvGrpSpPr/>
          <p:nvPr/>
        </p:nvGrpSpPr>
        <p:grpSpPr>
          <a:xfrm>
            <a:off x="659" y="1542075"/>
            <a:ext cx="9143699" cy="2571467"/>
            <a:chOff x="401650" y="2622125"/>
            <a:chExt cx="6921801" cy="1946754"/>
          </a:xfrm>
        </p:grpSpPr>
        <p:pic>
          <p:nvPicPr>
            <p:cNvPr id="498" name="Google Shape;498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1650" y="2622125"/>
              <a:ext cx="3460901" cy="1946751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499" name="Google Shape;499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862550" y="2622125"/>
              <a:ext cx="3460901" cy="194675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500" name="Google Shape;500;p38"/>
          <p:cNvSpPr txBox="1"/>
          <p:nvPr/>
        </p:nvSpPr>
        <p:spPr>
          <a:xfrm>
            <a:off x="6853200" y="2301350"/>
            <a:ext cx="2291100" cy="615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Unconstrained geometry encoding network</a:t>
            </a:r>
            <a:endParaRPr b="1">
              <a:solidFill>
                <a:schemeClr val="dk2"/>
              </a:solidFill>
            </a:endParaRPr>
          </a:p>
        </p:txBody>
      </p:sp>
      <p:cxnSp>
        <p:nvCxnSpPr>
          <p:cNvPr id="501" name="Google Shape;501;p38"/>
          <p:cNvCxnSpPr/>
          <p:nvPr/>
        </p:nvCxnSpPr>
        <p:spPr>
          <a:xfrm flipH="1">
            <a:off x="8215900" y="2914225"/>
            <a:ext cx="404700" cy="333300"/>
          </a:xfrm>
          <a:prstGeom prst="bentConnector3">
            <a:avLst>
              <a:gd fmla="val 0" name="adj1"/>
            </a:avLst>
          </a:prstGeom>
          <a:noFill/>
          <a:ln cap="flat" cmpd="sng" w="9525">
            <a:solidFill>
              <a:srgbClr val="783F04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2" name="Google Shape;502;p38"/>
          <p:cNvSpPr txBox="1"/>
          <p:nvPr/>
        </p:nvSpPr>
        <p:spPr>
          <a:xfrm>
            <a:off x="1554750" y="3953275"/>
            <a:ext cx="1582500" cy="6156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Steep reduction of the rgb loss</a:t>
            </a:r>
            <a:endParaRPr b="1">
              <a:solidFill>
                <a:schemeClr val="dk2"/>
              </a:solidFill>
            </a:endParaRPr>
          </a:p>
        </p:txBody>
      </p:sp>
      <p:cxnSp>
        <p:nvCxnSpPr>
          <p:cNvPr id="503" name="Google Shape;503;p38"/>
          <p:cNvCxnSpPr>
            <a:stCxn id="502" idx="1"/>
          </p:cNvCxnSpPr>
          <p:nvPr/>
        </p:nvCxnSpPr>
        <p:spPr>
          <a:xfrm rot="10800000">
            <a:off x="729450" y="3610675"/>
            <a:ext cx="825300" cy="650400"/>
          </a:xfrm>
          <a:prstGeom prst="bentConnector3">
            <a:avLst>
              <a:gd fmla="val 99991" name="adj1"/>
            </a:avLst>
          </a:prstGeom>
          <a:noFill/>
          <a:ln cap="flat" cmpd="sng" w="9525">
            <a:solidFill>
              <a:srgbClr val="783F04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3724500" wrap="square" tIns="91425">
            <a:norm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/>
              <a:t>Geometry morphing loss: </a:t>
            </a:r>
            <a:r>
              <a:rPr lang="it"/>
              <a:t>leaving the displacements unconstrained causes the network to project the points to a plane parallel to the image frame to better optimize the other losses</a:t>
            </a:r>
            <a:endParaRPr/>
          </a:p>
        </p:txBody>
      </p:sp>
      <p:sp>
        <p:nvSpPr>
          <p:cNvPr id="509" name="Google Shape;509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it"/>
              <a:t>Geometry encoding network: ablation study</a:t>
            </a:r>
            <a:endParaRPr/>
          </a:p>
        </p:txBody>
      </p:sp>
      <p:grpSp>
        <p:nvGrpSpPr>
          <p:cNvPr id="510" name="Google Shape;510;p39"/>
          <p:cNvGrpSpPr/>
          <p:nvPr/>
        </p:nvGrpSpPr>
        <p:grpSpPr>
          <a:xfrm>
            <a:off x="5699463" y="1017834"/>
            <a:ext cx="2689134" cy="3187180"/>
            <a:chOff x="5505799" y="1017725"/>
            <a:chExt cx="2996250" cy="3551176"/>
          </a:xfrm>
        </p:grpSpPr>
        <p:pic>
          <p:nvPicPr>
            <p:cNvPr id="511" name="Google Shape;511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504550" y="1017745"/>
              <a:ext cx="998749" cy="355113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12" name="Google Shape;512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505800" y="2793322"/>
              <a:ext cx="998749" cy="177555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13" name="Google Shape;513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5505799" y="1017773"/>
              <a:ext cx="998749" cy="177555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14" name="Google Shape;514;p3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03294" y="1017725"/>
              <a:ext cx="998755" cy="3551176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515" name="Google Shape;515;p39"/>
          <p:cNvSpPr txBox="1"/>
          <p:nvPr/>
        </p:nvSpPr>
        <p:spPr>
          <a:xfrm>
            <a:off x="5699475" y="4205125"/>
            <a:ext cx="2689200" cy="3498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</a:rPr>
              <a:t>FIGURE: Collateral cases with unconstrained geometry encoding network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516" name="Google Shape;516;p39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pic>
        <p:nvPicPr>
          <p:cNvPr id="517" name="Google Shape;51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40700" y="2622125"/>
            <a:ext cx="3460872" cy="19467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Some qualitative results</a:t>
            </a:r>
            <a:endParaRPr/>
          </a:p>
        </p:txBody>
      </p:sp>
      <p:grpSp>
        <p:nvGrpSpPr>
          <p:cNvPr id="523" name="Google Shape;523;p40"/>
          <p:cNvGrpSpPr/>
          <p:nvPr/>
        </p:nvGrpSpPr>
        <p:grpSpPr>
          <a:xfrm>
            <a:off x="2604468" y="2876521"/>
            <a:ext cx="4759481" cy="1692266"/>
            <a:chOff x="2604550" y="2821038"/>
            <a:chExt cx="4915803" cy="1747848"/>
          </a:xfrm>
        </p:grpSpPr>
        <p:pic>
          <p:nvPicPr>
            <p:cNvPr id="524" name="Google Shape;524;p4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04550" y="2821050"/>
              <a:ext cx="983151" cy="174783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25" name="Google Shape;525;p4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87704" y="2821038"/>
              <a:ext cx="983159" cy="1747848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26" name="Google Shape;526;p4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0869" y="2821049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27" name="Google Shape;527;p4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54025" y="2821043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28" name="Google Shape;528;p4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537202" y="2821049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529" name="Google Shape;529;p40"/>
          <p:cNvGrpSpPr/>
          <p:nvPr/>
        </p:nvGrpSpPr>
        <p:grpSpPr>
          <a:xfrm>
            <a:off x="2604552" y="1073224"/>
            <a:ext cx="4759479" cy="1692266"/>
            <a:chOff x="2604552" y="1073225"/>
            <a:chExt cx="4915801" cy="1747848"/>
          </a:xfrm>
        </p:grpSpPr>
        <p:pic>
          <p:nvPicPr>
            <p:cNvPr id="530" name="Google Shape;530;p40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604552" y="1073230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31" name="Google Shape;531;p40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587706" y="1073225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32" name="Google Shape;532;p40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570864" y="1073225"/>
              <a:ext cx="983151" cy="1747848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33" name="Google Shape;533;p40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554021" y="1073225"/>
              <a:ext cx="983151" cy="174782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34" name="Google Shape;534;p40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537202" y="1073250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535" name="Google Shape;535;p40"/>
          <p:cNvSpPr txBox="1"/>
          <p:nvPr/>
        </p:nvSpPr>
        <p:spPr>
          <a:xfrm>
            <a:off x="311700" y="3522563"/>
            <a:ext cx="20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Outdoors slalom 01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536" name="Google Shape;536;p40"/>
          <p:cNvSpPr txBox="1"/>
          <p:nvPr/>
        </p:nvSpPr>
        <p:spPr>
          <a:xfrm>
            <a:off x="311700" y="1719263"/>
            <a:ext cx="20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Outdoors slalom 00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537" name="Google Shape;537;p40"/>
          <p:cNvGrpSpPr/>
          <p:nvPr/>
        </p:nvGrpSpPr>
        <p:grpSpPr>
          <a:xfrm>
            <a:off x="3365000" y="2504800"/>
            <a:ext cx="3997700" cy="260700"/>
            <a:chOff x="3365000" y="2504800"/>
            <a:chExt cx="3997700" cy="260700"/>
          </a:xfrm>
        </p:grpSpPr>
        <p:sp>
          <p:nvSpPr>
            <p:cNvPr id="538" name="Google Shape;538;p40"/>
            <p:cNvSpPr txBox="1"/>
            <p:nvPr/>
          </p:nvSpPr>
          <p:spPr>
            <a:xfrm>
              <a:off x="33650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</a:t>
              </a:r>
              <a:r>
                <a:rPr lang="it" sz="600">
                  <a:solidFill>
                    <a:schemeClr val="lt1"/>
                  </a:solidFill>
                </a:rPr>
                <a:t>3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39" name="Google Shape;539;p40"/>
            <p:cNvSpPr txBox="1"/>
            <p:nvPr/>
          </p:nvSpPr>
          <p:spPr>
            <a:xfrm>
              <a:off x="431882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2</a:t>
              </a:r>
              <a:r>
                <a:rPr lang="it" sz="600">
                  <a:solidFill>
                    <a:schemeClr val="lt1"/>
                  </a:solidFill>
                </a:rPr>
                <a:t>7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40" name="Google Shape;540;p40"/>
            <p:cNvSpPr txBox="1"/>
            <p:nvPr/>
          </p:nvSpPr>
          <p:spPr>
            <a:xfrm>
              <a:off x="527265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4</a:t>
              </a:r>
              <a:r>
                <a:rPr lang="it" sz="600">
                  <a:solidFill>
                    <a:schemeClr val="lt1"/>
                  </a:solidFill>
                </a:rPr>
                <a:t>1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41" name="Google Shape;541;p40"/>
            <p:cNvSpPr txBox="1"/>
            <p:nvPr/>
          </p:nvSpPr>
          <p:spPr>
            <a:xfrm>
              <a:off x="622647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54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42" name="Google Shape;542;p40"/>
            <p:cNvSpPr txBox="1"/>
            <p:nvPr/>
          </p:nvSpPr>
          <p:spPr>
            <a:xfrm>
              <a:off x="71803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68</a:t>
              </a:r>
              <a:endParaRPr sz="600">
                <a:solidFill>
                  <a:schemeClr val="lt1"/>
                </a:solidFill>
              </a:endParaRPr>
            </a:p>
          </p:txBody>
        </p:sp>
      </p:grpSp>
      <p:grpSp>
        <p:nvGrpSpPr>
          <p:cNvPr id="543" name="Google Shape;543;p40"/>
          <p:cNvGrpSpPr/>
          <p:nvPr/>
        </p:nvGrpSpPr>
        <p:grpSpPr>
          <a:xfrm>
            <a:off x="3365000" y="4308175"/>
            <a:ext cx="3997700" cy="260700"/>
            <a:chOff x="3365000" y="2504800"/>
            <a:chExt cx="3997700" cy="260700"/>
          </a:xfrm>
        </p:grpSpPr>
        <p:sp>
          <p:nvSpPr>
            <p:cNvPr id="544" name="Google Shape;544;p40"/>
            <p:cNvSpPr txBox="1"/>
            <p:nvPr/>
          </p:nvSpPr>
          <p:spPr>
            <a:xfrm>
              <a:off x="33650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11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45" name="Google Shape;545;p40"/>
            <p:cNvSpPr txBox="1"/>
            <p:nvPr/>
          </p:nvSpPr>
          <p:spPr>
            <a:xfrm>
              <a:off x="431882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23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46" name="Google Shape;546;p40"/>
            <p:cNvSpPr txBox="1"/>
            <p:nvPr/>
          </p:nvSpPr>
          <p:spPr>
            <a:xfrm>
              <a:off x="527265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36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47" name="Google Shape;547;p40"/>
            <p:cNvSpPr txBox="1"/>
            <p:nvPr/>
          </p:nvSpPr>
          <p:spPr>
            <a:xfrm>
              <a:off x="622647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48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48" name="Google Shape;548;p40"/>
            <p:cNvSpPr txBox="1"/>
            <p:nvPr/>
          </p:nvSpPr>
          <p:spPr>
            <a:xfrm>
              <a:off x="71803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59</a:t>
              </a:r>
              <a:endParaRPr sz="600">
                <a:solidFill>
                  <a:schemeClr val="lt1"/>
                </a:solidFill>
              </a:endParaRPr>
            </a:p>
          </p:txBody>
        </p:sp>
      </p:grpSp>
      <p:sp>
        <p:nvSpPr>
          <p:cNvPr id="549" name="Google Shape;549;p40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sp>
        <p:nvSpPr>
          <p:cNvPr id="550" name="Google Shape;550;p40"/>
          <p:cNvSpPr txBox="1"/>
          <p:nvPr/>
        </p:nvSpPr>
        <p:spPr>
          <a:xfrm>
            <a:off x="7363950" y="2426800"/>
            <a:ext cx="87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" lIns="108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n° epochs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51" name="Google Shape;551;p40"/>
          <p:cNvSpPr txBox="1"/>
          <p:nvPr/>
        </p:nvSpPr>
        <p:spPr>
          <a:xfrm>
            <a:off x="7363950" y="4230175"/>
            <a:ext cx="87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" lIns="108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n° epochs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Some qualitative results</a:t>
            </a:r>
            <a:endParaRPr/>
          </a:p>
        </p:txBody>
      </p:sp>
      <p:grpSp>
        <p:nvGrpSpPr>
          <p:cNvPr id="557" name="Google Shape;557;p41"/>
          <p:cNvGrpSpPr/>
          <p:nvPr/>
        </p:nvGrpSpPr>
        <p:grpSpPr>
          <a:xfrm>
            <a:off x="2604468" y="2876521"/>
            <a:ext cx="4759481" cy="1692266"/>
            <a:chOff x="2604550" y="2821038"/>
            <a:chExt cx="4915803" cy="1747848"/>
          </a:xfrm>
        </p:grpSpPr>
        <p:pic>
          <p:nvPicPr>
            <p:cNvPr id="558" name="Google Shape;558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604550" y="2821050"/>
              <a:ext cx="983151" cy="174783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59" name="Google Shape;559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87704" y="2821038"/>
              <a:ext cx="983159" cy="1747848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60" name="Google Shape;560;p4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570869" y="2821049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61" name="Google Shape;561;p4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5554025" y="2821043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62" name="Google Shape;562;p4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37202" y="2821049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563" name="Google Shape;563;p41"/>
          <p:cNvGrpSpPr/>
          <p:nvPr/>
        </p:nvGrpSpPr>
        <p:grpSpPr>
          <a:xfrm>
            <a:off x="2604552" y="1073224"/>
            <a:ext cx="4759479" cy="1692266"/>
            <a:chOff x="2604552" y="1073225"/>
            <a:chExt cx="4915801" cy="1747848"/>
          </a:xfrm>
        </p:grpSpPr>
        <p:pic>
          <p:nvPicPr>
            <p:cNvPr id="564" name="Google Shape;564;p4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604552" y="1073230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65" name="Google Shape;565;p41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587706" y="1073225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66" name="Google Shape;566;p41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570864" y="1073225"/>
              <a:ext cx="983151" cy="1747848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67" name="Google Shape;567;p41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554021" y="1073225"/>
              <a:ext cx="983151" cy="174782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68" name="Google Shape;568;p41"/>
            <p:cNvPicPr preferRelativeResize="0"/>
            <p:nvPr/>
          </p:nvPicPr>
          <p:blipFill>
            <a:blip r:embed="rId13">
              <a:alphaModFix/>
            </a:blip>
            <a:stretch>
              <a:fillRect/>
            </a:stretch>
          </p:blipFill>
          <p:spPr>
            <a:xfrm>
              <a:off x="6537202" y="1073250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569" name="Google Shape;569;p41"/>
          <p:cNvSpPr txBox="1"/>
          <p:nvPr/>
        </p:nvSpPr>
        <p:spPr>
          <a:xfrm>
            <a:off x="311700" y="3414850"/>
            <a:ext cx="206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Courtyard Body Scanner Motion 00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570" name="Google Shape;570;p41"/>
          <p:cNvSpPr txBox="1"/>
          <p:nvPr/>
        </p:nvSpPr>
        <p:spPr>
          <a:xfrm>
            <a:off x="311700" y="1611550"/>
            <a:ext cx="2064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Courtyard Relax on Bench 00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571" name="Google Shape;571;p41"/>
          <p:cNvGrpSpPr/>
          <p:nvPr/>
        </p:nvGrpSpPr>
        <p:grpSpPr>
          <a:xfrm>
            <a:off x="3365000" y="2504800"/>
            <a:ext cx="3997700" cy="260700"/>
            <a:chOff x="3365000" y="2504800"/>
            <a:chExt cx="3997700" cy="260700"/>
          </a:xfrm>
        </p:grpSpPr>
        <p:sp>
          <p:nvSpPr>
            <p:cNvPr id="572" name="Google Shape;572;p41"/>
            <p:cNvSpPr txBox="1"/>
            <p:nvPr/>
          </p:nvSpPr>
          <p:spPr>
            <a:xfrm>
              <a:off x="33650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8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73" name="Google Shape;573;p41"/>
            <p:cNvSpPr txBox="1"/>
            <p:nvPr/>
          </p:nvSpPr>
          <p:spPr>
            <a:xfrm>
              <a:off x="431882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17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74" name="Google Shape;574;p41"/>
            <p:cNvSpPr txBox="1"/>
            <p:nvPr/>
          </p:nvSpPr>
          <p:spPr>
            <a:xfrm>
              <a:off x="527265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26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75" name="Google Shape;575;p41"/>
            <p:cNvSpPr txBox="1"/>
            <p:nvPr/>
          </p:nvSpPr>
          <p:spPr>
            <a:xfrm>
              <a:off x="622647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34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76" name="Google Shape;576;p41"/>
            <p:cNvSpPr txBox="1"/>
            <p:nvPr/>
          </p:nvSpPr>
          <p:spPr>
            <a:xfrm>
              <a:off x="71803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43</a:t>
              </a:r>
              <a:endParaRPr sz="600">
                <a:solidFill>
                  <a:schemeClr val="lt1"/>
                </a:solidFill>
              </a:endParaRPr>
            </a:p>
          </p:txBody>
        </p:sp>
      </p:grpSp>
      <p:grpSp>
        <p:nvGrpSpPr>
          <p:cNvPr id="577" name="Google Shape;577;p41"/>
          <p:cNvGrpSpPr/>
          <p:nvPr/>
        </p:nvGrpSpPr>
        <p:grpSpPr>
          <a:xfrm>
            <a:off x="3365000" y="4308175"/>
            <a:ext cx="3997700" cy="260700"/>
            <a:chOff x="3365000" y="2504800"/>
            <a:chExt cx="3997700" cy="260700"/>
          </a:xfrm>
        </p:grpSpPr>
        <p:sp>
          <p:nvSpPr>
            <p:cNvPr id="578" name="Google Shape;578;p41"/>
            <p:cNvSpPr txBox="1"/>
            <p:nvPr/>
          </p:nvSpPr>
          <p:spPr>
            <a:xfrm>
              <a:off x="33650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3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79" name="Google Shape;579;p41"/>
            <p:cNvSpPr txBox="1"/>
            <p:nvPr/>
          </p:nvSpPr>
          <p:spPr>
            <a:xfrm>
              <a:off x="431882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7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80" name="Google Shape;580;p41"/>
            <p:cNvSpPr txBox="1"/>
            <p:nvPr/>
          </p:nvSpPr>
          <p:spPr>
            <a:xfrm>
              <a:off x="527265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11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81" name="Google Shape;581;p41"/>
            <p:cNvSpPr txBox="1"/>
            <p:nvPr/>
          </p:nvSpPr>
          <p:spPr>
            <a:xfrm>
              <a:off x="622647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15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582" name="Google Shape;582;p41"/>
            <p:cNvSpPr txBox="1"/>
            <p:nvPr/>
          </p:nvSpPr>
          <p:spPr>
            <a:xfrm>
              <a:off x="71803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19</a:t>
              </a:r>
              <a:endParaRPr sz="600">
                <a:solidFill>
                  <a:schemeClr val="lt1"/>
                </a:solidFill>
              </a:endParaRPr>
            </a:p>
          </p:txBody>
        </p:sp>
      </p:grpSp>
      <p:sp>
        <p:nvSpPr>
          <p:cNvPr id="583" name="Google Shape;583;p41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sp>
        <p:nvSpPr>
          <p:cNvPr id="584" name="Google Shape;584;p41"/>
          <p:cNvSpPr txBox="1"/>
          <p:nvPr/>
        </p:nvSpPr>
        <p:spPr>
          <a:xfrm>
            <a:off x="7363950" y="2426800"/>
            <a:ext cx="87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" lIns="108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n° epochs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585" name="Google Shape;585;p41"/>
          <p:cNvSpPr txBox="1"/>
          <p:nvPr/>
        </p:nvSpPr>
        <p:spPr>
          <a:xfrm>
            <a:off x="7363950" y="4230175"/>
            <a:ext cx="87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" lIns="108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n° epochs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Problem definition</a:t>
            </a:r>
            <a:endParaRPr/>
          </a:p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311700" y="1152475"/>
            <a:ext cx="7805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790825" lvl="0" marL="2789999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/>
              <a:t>3D avatar reconstruction:</a:t>
            </a:r>
            <a:r>
              <a:rPr lang="it"/>
              <a:t> the 3D reconstruction of a clothed human subject from a 2D video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650" y="2622124"/>
            <a:ext cx="3497166" cy="1946751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70" name="Google Shape;70;p15"/>
          <p:cNvGrpSpPr/>
          <p:nvPr/>
        </p:nvGrpSpPr>
        <p:grpSpPr>
          <a:xfrm rot="5400000">
            <a:off x="4273942" y="3202669"/>
            <a:ext cx="279299" cy="785656"/>
            <a:chOff x="946750" y="2028850"/>
            <a:chExt cx="287700" cy="843975"/>
          </a:xfrm>
        </p:grpSpPr>
        <p:sp>
          <p:nvSpPr>
            <p:cNvPr id="71" name="Google Shape;71;p15"/>
            <p:cNvSpPr/>
            <p:nvPr/>
          </p:nvSpPr>
          <p:spPr>
            <a:xfrm rot="-5400000">
              <a:off x="668650" y="2307025"/>
              <a:ext cx="8439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 rot="-5400000">
              <a:off x="835300" y="2140300"/>
              <a:ext cx="5106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8375" y="2622125"/>
            <a:ext cx="3460876" cy="19467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74" name="Google Shape;74;p15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Some qualitative results</a:t>
            </a:r>
            <a:endParaRPr/>
          </a:p>
        </p:txBody>
      </p:sp>
      <p:grpSp>
        <p:nvGrpSpPr>
          <p:cNvPr id="591" name="Google Shape;591;p42"/>
          <p:cNvGrpSpPr/>
          <p:nvPr/>
        </p:nvGrpSpPr>
        <p:grpSpPr>
          <a:xfrm>
            <a:off x="2604468" y="2876521"/>
            <a:ext cx="4759481" cy="1692266"/>
            <a:chOff x="2604550" y="2821038"/>
            <a:chExt cx="4915803" cy="1747848"/>
          </a:xfrm>
        </p:grpSpPr>
        <p:pic>
          <p:nvPicPr>
            <p:cNvPr id="592" name="Google Shape;592;p4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2604550" y="2821050"/>
              <a:ext cx="983151" cy="174783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93" name="Google Shape;593;p42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87704" y="2821038"/>
              <a:ext cx="983159" cy="1747848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94" name="Google Shape;594;p42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70869" y="2821049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95" name="Google Shape;595;p42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554025" y="2821043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96" name="Google Shape;596;p42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6537202" y="2821049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597" name="Google Shape;597;p42"/>
          <p:cNvGrpSpPr/>
          <p:nvPr/>
        </p:nvGrpSpPr>
        <p:grpSpPr>
          <a:xfrm>
            <a:off x="2604552" y="1073224"/>
            <a:ext cx="4759479" cy="1692266"/>
            <a:chOff x="2604552" y="1073225"/>
            <a:chExt cx="4915801" cy="1747848"/>
          </a:xfrm>
        </p:grpSpPr>
        <p:pic>
          <p:nvPicPr>
            <p:cNvPr id="598" name="Google Shape;598;p42"/>
            <p:cNvPicPr preferRelativeResize="0"/>
            <p:nvPr/>
          </p:nvPicPr>
          <p:blipFill rotWithShape="1">
            <a:blip r:embed="rId9">
              <a:alphaModFix/>
            </a:blip>
            <a:srcRect b="0" l="0" r="0" t="0"/>
            <a:stretch/>
          </p:blipFill>
          <p:spPr>
            <a:xfrm>
              <a:off x="2604552" y="1073230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599" name="Google Shape;599;p42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3587706" y="1073225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00" name="Google Shape;600;p42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570864" y="1073225"/>
              <a:ext cx="983151" cy="1747848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01" name="Google Shape;601;p42"/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5554021" y="1073225"/>
              <a:ext cx="983151" cy="1747824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602" name="Google Shape;602;p42"/>
            <p:cNvPicPr preferRelativeResize="0"/>
            <p:nvPr/>
          </p:nvPicPr>
          <p:blipFill rotWithShape="1">
            <a:blip r:embed="rId13">
              <a:alphaModFix/>
            </a:blip>
            <a:srcRect b="0" l="0" r="0" t="0"/>
            <a:stretch/>
          </p:blipFill>
          <p:spPr>
            <a:xfrm>
              <a:off x="6537202" y="1073250"/>
              <a:ext cx="983151" cy="174781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603" name="Google Shape;603;p42"/>
          <p:cNvSpPr txBox="1"/>
          <p:nvPr/>
        </p:nvSpPr>
        <p:spPr>
          <a:xfrm>
            <a:off x="311700" y="3522563"/>
            <a:ext cx="20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Outdoors climbing 01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604" name="Google Shape;604;p42"/>
          <p:cNvSpPr txBox="1"/>
          <p:nvPr/>
        </p:nvSpPr>
        <p:spPr>
          <a:xfrm>
            <a:off x="311700" y="1719263"/>
            <a:ext cx="206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Outdoors climbing 00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605" name="Google Shape;605;p42"/>
          <p:cNvGrpSpPr/>
          <p:nvPr/>
        </p:nvGrpSpPr>
        <p:grpSpPr>
          <a:xfrm>
            <a:off x="3365000" y="2504800"/>
            <a:ext cx="3997700" cy="260700"/>
            <a:chOff x="3365000" y="2504800"/>
            <a:chExt cx="3997700" cy="260700"/>
          </a:xfrm>
        </p:grpSpPr>
        <p:sp>
          <p:nvSpPr>
            <p:cNvPr id="606" name="Google Shape;606;p42"/>
            <p:cNvSpPr txBox="1"/>
            <p:nvPr/>
          </p:nvSpPr>
          <p:spPr>
            <a:xfrm>
              <a:off x="33650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3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607" name="Google Shape;607;p42"/>
            <p:cNvSpPr txBox="1"/>
            <p:nvPr/>
          </p:nvSpPr>
          <p:spPr>
            <a:xfrm>
              <a:off x="431882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7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608" name="Google Shape;608;p42"/>
            <p:cNvSpPr txBox="1"/>
            <p:nvPr/>
          </p:nvSpPr>
          <p:spPr>
            <a:xfrm>
              <a:off x="527265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11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609" name="Google Shape;609;p42"/>
            <p:cNvSpPr txBox="1"/>
            <p:nvPr/>
          </p:nvSpPr>
          <p:spPr>
            <a:xfrm>
              <a:off x="622647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15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610" name="Google Shape;610;p42"/>
            <p:cNvSpPr txBox="1"/>
            <p:nvPr/>
          </p:nvSpPr>
          <p:spPr>
            <a:xfrm>
              <a:off x="71803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19</a:t>
              </a:r>
              <a:endParaRPr sz="600">
                <a:solidFill>
                  <a:schemeClr val="lt1"/>
                </a:solidFill>
              </a:endParaRPr>
            </a:p>
          </p:txBody>
        </p:sp>
      </p:grpSp>
      <p:grpSp>
        <p:nvGrpSpPr>
          <p:cNvPr id="611" name="Google Shape;611;p42"/>
          <p:cNvGrpSpPr/>
          <p:nvPr/>
        </p:nvGrpSpPr>
        <p:grpSpPr>
          <a:xfrm>
            <a:off x="3365000" y="4308175"/>
            <a:ext cx="3997700" cy="260700"/>
            <a:chOff x="3365000" y="2504800"/>
            <a:chExt cx="3997700" cy="260700"/>
          </a:xfrm>
        </p:grpSpPr>
        <p:sp>
          <p:nvSpPr>
            <p:cNvPr id="612" name="Google Shape;612;p42"/>
            <p:cNvSpPr txBox="1"/>
            <p:nvPr/>
          </p:nvSpPr>
          <p:spPr>
            <a:xfrm>
              <a:off x="33650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4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613" name="Google Shape;613;p42"/>
            <p:cNvSpPr txBox="1"/>
            <p:nvPr/>
          </p:nvSpPr>
          <p:spPr>
            <a:xfrm>
              <a:off x="431882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9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614" name="Google Shape;614;p42"/>
            <p:cNvSpPr txBox="1"/>
            <p:nvPr/>
          </p:nvSpPr>
          <p:spPr>
            <a:xfrm>
              <a:off x="527265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14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615" name="Google Shape;615;p42"/>
            <p:cNvSpPr txBox="1"/>
            <p:nvPr/>
          </p:nvSpPr>
          <p:spPr>
            <a:xfrm>
              <a:off x="6226475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19</a:t>
              </a:r>
              <a:endParaRPr sz="600">
                <a:solidFill>
                  <a:schemeClr val="lt1"/>
                </a:solidFill>
              </a:endParaRPr>
            </a:p>
          </p:txBody>
        </p:sp>
        <p:sp>
          <p:nvSpPr>
            <p:cNvPr id="616" name="Google Shape;616;p42"/>
            <p:cNvSpPr txBox="1"/>
            <p:nvPr/>
          </p:nvSpPr>
          <p:spPr>
            <a:xfrm>
              <a:off x="7180300" y="2504800"/>
              <a:ext cx="182400" cy="26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6000" lIns="36000" spcFirstLastPara="1" rIns="36000" wrap="square" tIns="36000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600">
                  <a:solidFill>
                    <a:schemeClr val="lt1"/>
                  </a:solidFill>
                </a:rPr>
                <a:t>24</a:t>
              </a:r>
              <a:endParaRPr sz="600">
                <a:solidFill>
                  <a:schemeClr val="lt1"/>
                </a:solidFill>
              </a:endParaRPr>
            </a:p>
          </p:txBody>
        </p:sp>
      </p:grpSp>
      <p:sp>
        <p:nvSpPr>
          <p:cNvPr id="617" name="Google Shape;617;p42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sp>
        <p:nvSpPr>
          <p:cNvPr id="618" name="Google Shape;618;p42"/>
          <p:cNvSpPr txBox="1"/>
          <p:nvPr/>
        </p:nvSpPr>
        <p:spPr>
          <a:xfrm>
            <a:off x="7363950" y="2426800"/>
            <a:ext cx="87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" lIns="108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n° epochs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619" name="Google Shape;619;p42"/>
          <p:cNvSpPr txBox="1"/>
          <p:nvPr/>
        </p:nvSpPr>
        <p:spPr>
          <a:xfrm>
            <a:off x="7363950" y="4230175"/>
            <a:ext cx="879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28800" lIns="108000" spcFirstLastPara="1" rIns="36000" wrap="square" tIns="360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2"/>
                </a:solidFill>
              </a:rPr>
              <a:t>n° epochs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43"/>
          <p:cNvSpPr/>
          <p:nvPr/>
        </p:nvSpPr>
        <p:spPr>
          <a:xfrm>
            <a:off x="1671600" y="2138400"/>
            <a:ext cx="5800800" cy="866700"/>
          </a:xfrm>
          <a:prstGeom prst="rect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lt1"/>
                </a:solidFill>
              </a:rPr>
              <a:t>Conclusions &amp; Future Directions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625" name="Google Shape;625;p43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Considerations &amp; Future directions </a:t>
            </a:r>
            <a:endParaRPr/>
          </a:p>
        </p:txBody>
      </p:sp>
      <p:sp>
        <p:nvSpPr>
          <p:cNvPr id="631" name="Google Shape;63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790825" lvl="0" marL="278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Generalization of the model: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Improving the data: representativeness, consistency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Improving the conditioning: encoding, higher-dimensional projection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Future directions: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Dataset composition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Leveraging the pretrained implicit representation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Code optimization</a:t>
            </a:r>
            <a:endParaRPr/>
          </a:p>
        </p:txBody>
      </p:sp>
      <p:sp>
        <p:nvSpPr>
          <p:cNvPr id="632" name="Google Shape;632;p44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Conclusions</a:t>
            </a:r>
            <a:endParaRPr/>
          </a:p>
        </p:txBody>
      </p:sp>
      <p:sp>
        <p:nvSpPr>
          <p:cNvPr id="638" name="Google Shape;638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790825" lvl="0" marL="278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Contributions: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rgbClr val="980000"/>
              </a:buClr>
              <a:buSzPts val="1800"/>
              <a:buChar char="✖"/>
            </a:pPr>
            <a:r>
              <a:rPr lang="it"/>
              <a:t>Reconstruction at inference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✓"/>
            </a:pPr>
            <a:r>
              <a:rPr lang="it"/>
              <a:t>Generalized pretrained implicit representation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✓"/>
            </a:pPr>
            <a:r>
              <a:rPr lang="it"/>
              <a:t>Quality of reconstruction on short-time refined inference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800"/>
              <a:buChar char="✓"/>
            </a:pPr>
            <a:r>
              <a:rPr lang="it"/>
              <a:t>Scalable solution needless of 3D annotations</a:t>
            </a:r>
            <a:endParaRPr/>
          </a:p>
        </p:txBody>
      </p:sp>
      <p:sp>
        <p:nvSpPr>
          <p:cNvPr id="639" name="Google Shape;639;p45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References</a:t>
            </a:r>
            <a:endParaRPr/>
          </a:p>
        </p:txBody>
      </p:sp>
      <p:sp>
        <p:nvSpPr>
          <p:cNvPr id="645" name="Google Shape;645;p46"/>
          <p:cNvSpPr txBox="1"/>
          <p:nvPr>
            <p:ph idx="1" type="body"/>
          </p:nvPr>
        </p:nvSpPr>
        <p:spPr>
          <a:xfrm>
            <a:off x="311700" y="1152475"/>
            <a:ext cx="781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[1] Guo, Chen, et al. "Vid2avatar: 3d avatar reconstruction from videos in the wild via self-supervised scene decomposition." Proceedings of the IEEE/CVF Conference on Computer Vision and Pattern Recognition. 2023.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200"/>
              <a:t>[2] Von Marcard, Timo, et al. "Recovering accurate 3d human pose in the wild using imus and a moving camera." Proceedings of the European conference on computer vision (ECCV). 2018.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200"/>
              <a:t>[3] Jiang, Wei, et al. "Neuman: Neural human radiance field from a single video." European Conference on Computer Vision. Cham: Springer Nature Switzerland, 2022.</a:t>
            </a:r>
            <a:endParaRPr sz="12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200"/>
          </a:p>
        </p:txBody>
      </p:sp>
      <p:sp>
        <p:nvSpPr>
          <p:cNvPr id="646" name="Google Shape;646;p46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47"/>
          <p:cNvSpPr/>
          <p:nvPr/>
        </p:nvSpPr>
        <p:spPr>
          <a:xfrm>
            <a:off x="1671600" y="819150"/>
            <a:ext cx="5800800" cy="866700"/>
          </a:xfrm>
          <a:prstGeom prst="rect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chemeClr val="lt1"/>
                </a:solidFill>
              </a:rPr>
              <a:t>Self-Supervised 3D Reconstruction from Monocular Videos via Implicit Representation</a:t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652" name="Google Shape;652;p47"/>
          <p:cNvSpPr txBox="1"/>
          <p:nvPr/>
        </p:nvSpPr>
        <p:spPr>
          <a:xfrm>
            <a:off x="1671600" y="2279250"/>
            <a:ext cx="5800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>
                <a:solidFill>
                  <a:schemeClr val="dk1"/>
                </a:solidFill>
              </a:rPr>
              <a:t>Thank you for your attention</a:t>
            </a:r>
            <a:endParaRPr sz="2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16"/>
          <p:cNvGrpSpPr/>
          <p:nvPr/>
        </p:nvGrpSpPr>
        <p:grpSpPr>
          <a:xfrm>
            <a:off x="948196" y="1402335"/>
            <a:ext cx="6448428" cy="2853376"/>
            <a:chOff x="770613" y="1323750"/>
            <a:chExt cx="6803575" cy="3010525"/>
          </a:xfrm>
        </p:grpSpPr>
        <p:grpSp>
          <p:nvGrpSpPr>
            <p:cNvPr id="80" name="Google Shape;80;p16"/>
            <p:cNvGrpSpPr/>
            <p:nvPr/>
          </p:nvGrpSpPr>
          <p:grpSpPr>
            <a:xfrm>
              <a:off x="770613" y="1323750"/>
              <a:ext cx="6803575" cy="3010525"/>
              <a:chOff x="770613" y="1323750"/>
              <a:chExt cx="6803575" cy="3010525"/>
            </a:xfrm>
          </p:grpSpPr>
          <p:grpSp>
            <p:nvGrpSpPr>
              <p:cNvPr id="81" name="Google Shape;81;p16"/>
              <p:cNvGrpSpPr/>
              <p:nvPr/>
            </p:nvGrpSpPr>
            <p:grpSpPr>
              <a:xfrm>
                <a:off x="770613" y="1323750"/>
                <a:ext cx="6803575" cy="3010525"/>
                <a:chOff x="770613" y="1323750"/>
                <a:chExt cx="6803575" cy="3010525"/>
              </a:xfrm>
            </p:grpSpPr>
            <p:grpSp>
              <p:nvGrpSpPr>
                <p:cNvPr id="82" name="Google Shape;82;p16"/>
                <p:cNvGrpSpPr/>
                <p:nvPr/>
              </p:nvGrpSpPr>
              <p:grpSpPr>
                <a:xfrm>
                  <a:off x="770613" y="1323750"/>
                  <a:ext cx="6803575" cy="3010525"/>
                  <a:chOff x="893550" y="1066475"/>
                  <a:chExt cx="6803575" cy="3010525"/>
                </a:xfrm>
              </p:grpSpPr>
              <p:grpSp>
                <p:nvGrpSpPr>
                  <p:cNvPr id="83" name="Google Shape;83;p16"/>
                  <p:cNvGrpSpPr/>
                  <p:nvPr/>
                </p:nvGrpSpPr>
                <p:grpSpPr>
                  <a:xfrm>
                    <a:off x="893550" y="1066475"/>
                    <a:ext cx="6803575" cy="3010525"/>
                    <a:chOff x="821700" y="1090200"/>
                    <a:chExt cx="6803575" cy="3010525"/>
                  </a:xfrm>
                </p:grpSpPr>
                <p:sp>
                  <p:nvSpPr>
                    <p:cNvPr id="84" name="Google Shape;84;p16"/>
                    <p:cNvSpPr/>
                    <p:nvPr/>
                  </p:nvSpPr>
                  <p:spPr>
                    <a:xfrm>
                      <a:off x="821700" y="2770825"/>
                      <a:ext cx="3217200" cy="1329900"/>
                    </a:xfrm>
                    <a:prstGeom prst="rect">
                      <a:avLst/>
                    </a:prstGeom>
                    <a:solidFill>
                      <a:srgbClr val="A3B7C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5" name="Google Shape;85;p16"/>
                    <p:cNvSpPr/>
                    <p:nvPr/>
                  </p:nvSpPr>
                  <p:spPr>
                    <a:xfrm>
                      <a:off x="4408075" y="2770825"/>
                      <a:ext cx="3217200" cy="1329900"/>
                    </a:xfrm>
                    <a:prstGeom prst="rect">
                      <a:avLst/>
                    </a:prstGeom>
                    <a:solidFill>
                      <a:srgbClr val="A3B7C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6" name="Google Shape;86;p16"/>
                    <p:cNvSpPr/>
                    <p:nvPr/>
                  </p:nvSpPr>
                  <p:spPr>
                    <a:xfrm>
                      <a:off x="4408075" y="1090200"/>
                      <a:ext cx="3217200" cy="1329900"/>
                    </a:xfrm>
                    <a:prstGeom prst="rect">
                      <a:avLst/>
                    </a:prstGeom>
                    <a:solidFill>
                      <a:srgbClr val="A3B7C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  <p:sp>
                  <p:nvSpPr>
                    <p:cNvPr id="87" name="Google Shape;87;p16"/>
                    <p:cNvSpPr/>
                    <p:nvPr/>
                  </p:nvSpPr>
                  <p:spPr>
                    <a:xfrm>
                      <a:off x="821700" y="1090200"/>
                      <a:ext cx="3217200" cy="1329900"/>
                    </a:xfrm>
                    <a:prstGeom prst="rect">
                      <a:avLst/>
                    </a:prstGeom>
                    <a:solidFill>
                      <a:srgbClr val="A3B7C1"/>
                    </a:solidFill>
                    <a:ln>
                      <a:noFill/>
                    </a:ln>
                  </p:spPr>
                  <p:txBody>
                    <a:bodyPr anchorCtr="0" anchor="ctr" bIns="91425" lIns="91425" spcFirstLastPara="1" rIns="91425" wrap="square" tIns="91425"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p:txBody>
                </p:sp>
              </p:grpSp>
              <p:sp>
                <p:nvSpPr>
                  <p:cNvPr id="88" name="Google Shape;88;p16"/>
                  <p:cNvSpPr/>
                  <p:nvPr/>
                </p:nvSpPr>
                <p:spPr>
                  <a:xfrm>
                    <a:off x="3373138" y="1649538"/>
                    <a:ext cx="1844400" cy="1844400"/>
                  </a:xfrm>
                  <a:prstGeom prst="ellipse">
                    <a:avLst/>
                  </a:prstGeom>
                  <a:gradFill>
                    <a:gsLst>
                      <a:gs pos="0">
                        <a:schemeClr val="lt1"/>
                      </a:gs>
                      <a:gs pos="100000">
                        <a:srgbClr val="C8DFF5"/>
                      </a:gs>
                    </a:gsLst>
                    <a:path path="circle">
                      <a:fillToRect b="50%" l="50%" r="50%" t="50%"/>
                    </a:path>
                    <a:tileRect/>
                  </a:gra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sz="1900"/>
                  </a:p>
                </p:txBody>
              </p:sp>
            </p:grpSp>
            <p:sp>
              <p:nvSpPr>
                <p:cNvPr id="89" name="Google Shape;89;p16"/>
                <p:cNvSpPr/>
                <p:nvPr/>
              </p:nvSpPr>
              <p:spPr>
                <a:xfrm>
                  <a:off x="2947963" y="1604550"/>
                  <a:ext cx="2448900" cy="2448900"/>
                </a:xfrm>
                <a:prstGeom prst="donut">
                  <a:avLst>
                    <a:gd fmla="val 5212" name="adj"/>
                  </a:avLst>
                </a:prstGeom>
                <a:solidFill>
                  <a:srgbClr val="F3F3F3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sp>
            <p:nvSpPr>
              <p:cNvPr id="90" name="Google Shape;90;p16"/>
              <p:cNvSpPr/>
              <p:nvPr/>
            </p:nvSpPr>
            <p:spPr>
              <a:xfrm>
                <a:off x="3010663" y="1667275"/>
                <a:ext cx="2323500" cy="2323500"/>
              </a:xfrm>
              <a:prstGeom prst="ellipse">
                <a:avLst/>
              </a:prstGeom>
              <a:noFill/>
              <a:ln cap="flat" cmpd="sng" w="9525">
                <a:solidFill>
                  <a:schemeClr val="dk1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1" name="Google Shape;91;p16"/>
            <p:cNvSpPr/>
            <p:nvPr/>
          </p:nvSpPr>
          <p:spPr>
            <a:xfrm>
              <a:off x="3259950" y="2017475"/>
              <a:ext cx="83700" cy="83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16"/>
            <p:cNvSpPr/>
            <p:nvPr/>
          </p:nvSpPr>
          <p:spPr>
            <a:xfrm>
              <a:off x="5001150" y="2017475"/>
              <a:ext cx="83700" cy="83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6"/>
            <p:cNvSpPr/>
            <p:nvPr/>
          </p:nvSpPr>
          <p:spPr>
            <a:xfrm>
              <a:off x="3259950" y="3556875"/>
              <a:ext cx="83700" cy="83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16"/>
            <p:cNvSpPr/>
            <p:nvPr/>
          </p:nvSpPr>
          <p:spPr>
            <a:xfrm>
              <a:off x="5001150" y="3556875"/>
              <a:ext cx="83700" cy="837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Motivations</a:t>
            </a:r>
            <a:endParaRPr/>
          </a:p>
        </p:txBody>
      </p:sp>
      <p:sp>
        <p:nvSpPr>
          <p:cNvPr id="96" name="Google Shape;96;p16"/>
          <p:cNvSpPr txBox="1"/>
          <p:nvPr>
            <p:ph idx="1" type="body"/>
          </p:nvPr>
        </p:nvSpPr>
        <p:spPr>
          <a:xfrm>
            <a:off x="3089108" y="2329363"/>
            <a:ext cx="2166600" cy="99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Cost</a:t>
            </a:r>
            <a:r>
              <a:rPr b="1" lang="it">
                <a:solidFill>
                  <a:schemeClr val="dk1"/>
                </a:solidFill>
              </a:rPr>
              <a:t>   </a:t>
            </a:r>
            <a:r>
              <a:rPr b="1" lang="it">
                <a:solidFill>
                  <a:schemeClr val="dk1"/>
                </a:solidFill>
              </a:rPr>
              <a:t>Speed Expertise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7" name="Google Shape;97;p16"/>
          <p:cNvSpPr txBox="1"/>
          <p:nvPr>
            <p:ph idx="1" type="body"/>
          </p:nvPr>
        </p:nvSpPr>
        <p:spPr>
          <a:xfrm>
            <a:off x="4826050" y="1395225"/>
            <a:ext cx="25707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Virtual try-on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8" name="Google Shape;98;p16"/>
          <p:cNvSpPr txBox="1"/>
          <p:nvPr>
            <p:ph idx="1" type="body"/>
          </p:nvPr>
        </p:nvSpPr>
        <p:spPr>
          <a:xfrm>
            <a:off x="948200" y="1423500"/>
            <a:ext cx="26931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Virtual environments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948200" y="3003200"/>
            <a:ext cx="2570700" cy="125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Human-machine interaction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4826050" y="3003200"/>
            <a:ext cx="2570700" cy="125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1200"/>
              </a:spcAft>
              <a:buNone/>
            </a:pPr>
            <a:r>
              <a:rPr b="1" lang="it">
                <a:solidFill>
                  <a:schemeClr val="dk1"/>
                </a:solidFill>
              </a:rPr>
              <a:t>Content creation   and personalization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Background</a:t>
            </a:r>
            <a:endParaRPr/>
          </a:p>
        </p:txBody>
      </p:sp>
      <p:sp>
        <p:nvSpPr>
          <p:cNvPr id="107" name="Google Shape;107;p17"/>
          <p:cNvSpPr txBox="1"/>
          <p:nvPr>
            <p:ph idx="1" type="body"/>
          </p:nvPr>
        </p:nvSpPr>
        <p:spPr>
          <a:xfrm>
            <a:off x="311700" y="1152475"/>
            <a:ext cx="7815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1529999" lvl="0" marL="1529999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/>
              <a:t>3D rendering:</a:t>
            </a:r>
            <a:r>
              <a:rPr lang="it"/>
              <a:t> 2-D images from a 3-D scenes. It involves modeling, texturing, lighting, and shading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4400"/>
          </a:p>
          <a:p>
            <a:pPr indent="-2069999" lvl="0" marL="2069999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it"/>
              <a:t>3D reconstruction:</a:t>
            </a:r>
            <a:r>
              <a:rPr lang="it"/>
              <a:t> 3-D representation from 2-D images. It involves the extraction of spatial data and the generation of a 3D model</a:t>
            </a:r>
            <a:endParaRPr/>
          </a:p>
        </p:txBody>
      </p:sp>
      <p:grpSp>
        <p:nvGrpSpPr>
          <p:cNvPr id="108" name="Google Shape;108;p17"/>
          <p:cNvGrpSpPr/>
          <p:nvPr/>
        </p:nvGrpSpPr>
        <p:grpSpPr>
          <a:xfrm>
            <a:off x="784825" y="1843100"/>
            <a:ext cx="449625" cy="963050"/>
            <a:chOff x="784825" y="1909775"/>
            <a:chExt cx="449625" cy="963050"/>
          </a:xfrm>
        </p:grpSpPr>
        <p:sp>
          <p:nvSpPr>
            <p:cNvPr id="109" name="Google Shape;109;p17"/>
            <p:cNvSpPr/>
            <p:nvPr/>
          </p:nvSpPr>
          <p:spPr>
            <a:xfrm rot="5400000">
              <a:off x="506725" y="2187875"/>
              <a:ext cx="8439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 rot="-5400000">
              <a:off x="668650" y="2307025"/>
              <a:ext cx="8439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 rot="-5400000">
              <a:off x="835300" y="2140300"/>
              <a:ext cx="5106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7"/>
            <p:cNvSpPr/>
            <p:nvPr/>
          </p:nvSpPr>
          <p:spPr>
            <a:xfrm rot="5400000">
              <a:off x="673375" y="2354600"/>
              <a:ext cx="5106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3" name="Google Shape;113;p17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0262" y="1915713"/>
            <a:ext cx="1599615" cy="890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6887" y="1915713"/>
            <a:ext cx="1583012" cy="890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6" name="Google Shape;11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38587" y="3678425"/>
            <a:ext cx="1599615" cy="890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8562" y="3678425"/>
            <a:ext cx="1583012" cy="8904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18" name="Google Shape;118;p17"/>
          <p:cNvSpPr/>
          <p:nvPr/>
        </p:nvSpPr>
        <p:spPr>
          <a:xfrm>
            <a:off x="5772213" y="2217088"/>
            <a:ext cx="515700" cy="287700"/>
          </a:xfrm>
          <a:prstGeom prst="stripedRightArrow">
            <a:avLst>
              <a:gd fmla="val 40000" name="adj1"/>
              <a:gd fmla="val 57585" name="adj2"/>
            </a:avLst>
          </a:prstGeom>
          <a:solidFill>
            <a:srgbClr val="D1D5DB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5780513" y="3979800"/>
            <a:ext cx="515700" cy="287700"/>
          </a:xfrm>
          <a:prstGeom prst="stripedRightArrow">
            <a:avLst>
              <a:gd fmla="val 40000" name="adj1"/>
              <a:gd fmla="val 57585" name="adj2"/>
            </a:avLst>
          </a:prstGeom>
          <a:solidFill>
            <a:srgbClr val="D1D5DB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3D reconstruction: neural implicit representation</a:t>
            </a:r>
            <a:endParaRPr/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4">
            <a:alphaModFix/>
          </a:blip>
          <a:srcRect b="0" l="59534" r="-4" t="0"/>
          <a:stretch/>
        </p:blipFill>
        <p:spPr>
          <a:xfrm>
            <a:off x="5893525" y="1046400"/>
            <a:ext cx="2192650" cy="408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 txBox="1"/>
          <p:nvPr>
            <p:ph type="title"/>
          </p:nvPr>
        </p:nvSpPr>
        <p:spPr>
          <a:xfrm>
            <a:off x="311700" y="445025"/>
            <a:ext cx="4341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3D rendering: ray casting</a:t>
            </a:r>
            <a:endParaRPr/>
          </a:p>
        </p:txBody>
      </p:sp>
      <p:sp>
        <p:nvSpPr>
          <p:cNvPr id="127" name="Google Shape;127;p18"/>
          <p:cNvSpPr/>
          <p:nvPr/>
        </p:nvSpPr>
        <p:spPr>
          <a:xfrm rot="5400120">
            <a:off x="4896899" y="2642679"/>
            <a:ext cx="3103326" cy="794718"/>
          </a:xfrm>
          <a:prstGeom prst="flowChartDocument">
            <a:avLst/>
          </a:prstGeom>
          <a:gradFill>
            <a:gsLst>
              <a:gs pos="0">
                <a:srgbClr val="DCECD5">
                  <a:alpha val="0"/>
                </a:srgbClr>
              </a:gs>
              <a:gs pos="100000">
                <a:srgbClr val="92BC81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28" name="Google Shape;128;p18"/>
          <p:cNvCxnSpPr/>
          <p:nvPr/>
        </p:nvCxnSpPr>
        <p:spPr>
          <a:xfrm flipH="1" rot="10800000">
            <a:off x="3983475" y="2183775"/>
            <a:ext cx="2696700" cy="528600"/>
          </a:xfrm>
          <a:prstGeom prst="straightConnector1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9" name="Google Shape;12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7525" y="3315206"/>
            <a:ext cx="157250" cy="161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" name="Google Shape;130;p18"/>
          <p:cNvCxnSpPr/>
          <p:nvPr/>
        </p:nvCxnSpPr>
        <p:spPr>
          <a:xfrm flipH="1" rot="10800000">
            <a:off x="3983475" y="2804655"/>
            <a:ext cx="2696700" cy="201000"/>
          </a:xfrm>
          <a:prstGeom prst="straightConnector1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31" name="Google Shape;131;p18"/>
          <p:cNvGrpSpPr/>
          <p:nvPr/>
        </p:nvGrpSpPr>
        <p:grpSpPr>
          <a:xfrm>
            <a:off x="3983475" y="3040977"/>
            <a:ext cx="2723200" cy="770503"/>
            <a:chOff x="3983475" y="3040977"/>
            <a:chExt cx="2723200" cy="770503"/>
          </a:xfrm>
        </p:grpSpPr>
        <p:cxnSp>
          <p:nvCxnSpPr>
            <p:cNvPr id="132" name="Google Shape;132;p18"/>
            <p:cNvCxnSpPr/>
            <p:nvPr/>
          </p:nvCxnSpPr>
          <p:spPr>
            <a:xfrm>
              <a:off x="3983475" y="3246537"/>
              <a:ext cx="2696700" cy="66531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3" name="Google Shape;133;p18"/>
            <p:cNvSpPr/>
            <p:nvPr/>
          </p:nvSpPr>
          <p:spPr>
            <a:xfrm flipH="1" rot="10800000">
              <a:off x="6661950" y="3294157"/>
              <a:ext cx="39600" cy="39600"/>
            </a:xfrm>
            <a:prstGeom prst="ellipse">
              <a:avLst/>
            </a:prstGeom>
            <a:solidFill>
              <a:srgbClr val="2970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4" name="Google Shape;134;p18"/>
            <p:cNvCxnSpPr/>
            <p:nvPr/>
          </p:nvCxnSpPr>
          <p:spPr>
            <a:xfrm>
              <a:off x="3983475" y="3365048"/>
              <a:ext cx="2696700" cy="2010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5" name="Google Shape;135;p18"/>
            <p:cNvSpPr/>
            <p:nvPr/>
          </p:nvSpPr>
          <p:spPr>
            <a:xfrm flipH="1" rot="10800000">
              <a:off x="6667075" y="3547679"/>
              <a:ext cx="39600" cy="39600"/>
            </a:xfrm>
            <a:prstGeom prst="ellipse">
              <a:avLst/>
            </a:prstGeom>
            <a:solidFill>
              <a:srgbClr val="2970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6" name="Google Shape;136;p18"/>
            <p:cNvCxnSpPr/>
            <p:nvPr/>
          </p:nvCxnSpPr>
          <p:spPr>
            <a:xfrm>
              <a:off x="3983475" y="3471366"/>
              <a:ext cx="2696700" cy="318686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7" name="Google Shape;137;p18"/>
            <p:cNvSpPr/>
            <p:nvPr/>
          </p:nvSpPr>
          <p:spPr>
            <a:xfrm flipH="1" rot="10800000">
              <a:off x="6661950" y="3771880"/>
              <a:ext cx="39600" cy="39600"/>
            </a:xfrm>
            <a:prstGeom prst="ellipse">
              <a:avLst/>
            </a:prstGeom>
            <a:solidFill>
              <a:srgbClr val="2970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8" name="Google Shape;138;p18"/>
            <p:cNvCxnSpPr/>
            <p:nvPr/>
          </p:nvCxnSpPr>
          <p:spPr>
            <a:xfrm flipH="1" rot="10800000">
              <a:off x="3983475" y="3059116"/>
              <a:ext cx="2696700" cy="66531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39" name="Google Shape;139;p18"/>
            <p:cNvSpPr/>
            <p:nvPr/>
          </p:nvSpPr>
          <p:spPr>
            <a:xfrm>
              <a:off x="6656825" y="3040977"/>
              <a:ext cx="39600" cy="39600"/>
            </a:xfrm>
            <a:prstGeom prst="ellipse">
              <a:avLst/>
            </a:prstGeom>
            <a:solidFill>
              <a:srgbClr val="2970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40" name="Google Shape;140;p18"/>
          <p:cNvPicPr preferRelativeResize="0"/>
          <p:nvPr/>
        </p:nvPicPr>
        <p:blipFill rotWithShape="1">
          <a:blip r:embed="rId4">
            <a:alphaModFix/>
          </a:blip>
          <a:srcRect b="0" l="0" r="42176" t="0"/>
          <a:stretch/>
        </p:blipFill>
        <p:spPr>
          <a:xfrm>
            <a:off x="2596750" y="1479425"/>
            <a:ext cx="3511925" cy="3416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18"/>
          <p:cNvCxnSpPr/>
          <p:nvPr/>
        </p:nvCxnSpPr>
        <p:spPr>
          <a:xfrm flipH="1" rot="10800000">
            <a:off x="1570875" y="2712375"/>
            <a:ext cx="2412600" cy="472800"/>
          </a:xfrm>
          <a:prstGeom prst="straightConnector1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2" name="Google Shape;142;p18"/>
          <p:cNvSpPr/>
          <p:nvPr/>
        </p:nvSpPr>
        <p:spPr>
          <a:xfrm>
            <a:off x="3969575" y="2697375"/>
            <a:ext cx="28800" cy="28800"/>
          </a:xfrm>
          <a:prstGeom prst="ellipse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3" name="Google Shape;143;p18"/>
          <p:cNvCxnSpPr/>
          <p:nvPr/>
        </p:nvCxnSpPr>
        <p:spPr>
          <a:xfrm flipH="1" rot="10800000">
            <a:off x="1570875" y="3005619"/>
            <a:ext cx="2412600" cy="179700"/>
          </a:xfrm>
          <a:prstGeom prst="straightConnector1">
            <a:avLst/>
          </a:prstGeom>
          <a:noFill/>
          <a:ln cap="flat" cmpd="sng" w="9525">
            <a:solidFill>
              <a:srgbClr val="2970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18"/>
          <p:cNvSpPr/>
          <p:nvPr/>
        </p:nvSpPr>
        <p:spPr>
          <a:xfrm>
            <a:off x="6667075" y="2161650"/>
            <a:ext cx="39600" cy="39600"/>
          </a:xfrm>
          <a:prstGeom prst="ellipse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8"/>
          <p:cNvSpPr/>
          <p:nvPr/>
        </p:nvSpPr>
        <p:spPr>
          <a:xfrm>
            <a:off x="6667075" y="2784675"/>
            <a:ext cx="39600" cy="39600"/>
          </a:xfrm>
          <a:prstGeom prst="ellipse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8"/>
          <p:cNvSpPr/>
          <p:nvPr/>
        </p:nvSpPr>
        <p:spPr>
          <a:xfrm rot="-5399880">
            <a:off x="5954199" y="2642679"/>
            <a:ext cx="3103326" cy="794718"/>
          </a:xfrm>
          <a:prstGeom prst="flowChartDocument">
            <a:avLst/>
          </a:prstGeom>
          <a:gradFill>
            <a:gsLst>
              <a:gs pos="0">
                <a:srgbClr val="DCECD5">
                  <a:alpha val="0"/>
                </a:srgbClr>
              </a:gs>
              <a:gs pos="100000">
                <a:srgbClr val="E06666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8"/>
          <p:cNvSpPr/>
          <p:nvPr/>
        </p:nvSpPr>
        <p:spPr>
          <a:xfrm>
            <a:off x="3969575" y="2991750"/>
            <a:ext cx="28800" cy="28800"/>
          </a:xfrm>
          <a:prstGeom prst="ellipse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21925" y="2784677"/>
            <a:ext cx="157250" cy="16439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8"/>
          <p:cNvSpPr txBox="1"/>
          <p:nvPr/>
        </p:nvSpPr>
        <p:spPr>
          <a:xfrm>
            <a:off x="4497775" y="1017725"/>
            <a:ext cx="219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positive sdf values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0" name="Google Shape;150;p18"/>
          <p:cNvSpPr txBox="1"/>
          <p:nvPr/>
        </p:nvSpPr>
        <p:spPr>
          <a:xfrm>
            <a:off x="6951300" y="1017725"/>
            <a:ext cx="2192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negative sdf values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51" name="Google Shape;151;p18"/>
          <p:cNvSpPr/>
          <p:nvPr/>
        </p:nvSpPr>
        <p:spPr>
          <a:xfrm>
            <a:off x="5827125" y="1406300"/>
            <a:ext cx="1003200" cy="1128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CECD5">
                  <a:alpha val="0"/>
                </a:srgbClr>
              </a:gs>
              <a:gs pos="100000">
                <a:srgbClr val="92BC81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8"/>
          <p:cNvSpPr/>
          <p:nvPr/>
        </p:nvSpPr>
        <p:spPr>
          <a:xfrm rot="10800000">
            <a:off x="7046050" y="1406300"/>
            <a:ext cx="1003200" cy="112800"/>
          </a:xfrm>
          <a:prstGeom prst="lef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CECD5">
                  <a:alpha val="0"/>
                </a:srgbClr>
              </a:gs>
              <a:gs pos="100000">
                <a:srgbClr val="E06666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3" name="Google Shape;153;p18"/>
          <p:cNvGrpSpPr/>
          <p:nvPr/>
        </p:nvGrpSpPr>
        <p:grpSpPr>
          <a:xfrm>
            <a:off x="6088975" y="2182575"/>
            <a:ext cx="521525" cy="132625"/>
            <a:chOff x="6088975" y="1988825"/>
            <a:chExt cx="521525" cy="132625"/>
          </a:xfrm>
        </p:grpSpPr>
        <p:sp>
          <p:nvSpPr>
            <p:cNvPr id="154" name="Google Shape;154;p18"/>
            <p:cNvSpPr/>
            <p:nvPr/>
          </p:nvSpPr>
          <p:spPr>
            <a:xfrm>
              <a:off x="6377700" y="2026525"/>
              <a:ext cx="39000" cy="39000"/>
            </a:xfrm>
            <a:prstGeom prst="ellipse">
              <a:avLst/>
            </a:prstGeom>
            <a:solidFill>
              <a:srgbClr val="34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8"/>
            <p:cNvSpPr/>
            <p:nvPr/>
          </p:nvSpPr>
          <p:spPr>
            <a:xfrm>
              <a:off x="6475925" y="2007500"/>
              <a:ext cx="39000" cy="39000"/>
            </a:xfrm>
            <a:prstGeom prst="ellipse">
              <a:avLst/>
            </a:prstGeom>
            <a:solidFill>
              <a:srgbClr val="34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8"/>
            <p:cNvSpPr/>
            <p:nvPr/>
          </p:nvSpPr>
          <p:spPr>
            <a:xfrm>
              <a:off x="6571500" y="1988825"/>
              <a:ext cx="39000" cy="39000"/>
            </a:xfrm>
            <a:prstGeom prst="ellipse">
              <a:avLst/>
            </a:prstGeom>
            <a:solidFill>
              <a:srgbClr val="34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8"/>
            <p:cNvSpPr/>
            <p:nvPr/>
          </p:nvSpPr>
          <p:spPr>
            <a:xfrm>
              <a:off x="6277725" y="2046500"/>
              <a:ext cx="39000" cy="39000"/>
            </a:xfrm>
            <a:prstGeom prst="ellipse">
              <a:avLst/>
            </a:prstGeom>
            <a:solidFill>
              <a:srgbClr val="34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8"/>
            <p:cNvSpPr/>
            <p:nvPr/>
          </p:nvSpPr>
          <p:spPr>
            <a:xfrm>
              <a:off x="6183350" y="2065525"/>
              <a:ext cx="39000" cy="39000"/>
            </a:xfrm>
            <a:prstGeom prst="ellipse">
              <a:avLst/>
            </a:prstGeom>
            <a:solidFill>
              <a:srgbClr val="34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8"/>
            <p:cNvSpPr/>
            <p:nvPr/>
          </p:nvSpPr>
          <p:spPr>
            <a:xfrm>
              <a:off x="6088975" y="2082450"/>
              <a:ext cx="39000" cy="39000"/>
            </a:xfrm>
            <a:prstGeom prst="ellipse">
              <a:avLst/>
            </a:prstGeom>
            <a:solidFill>
              <a:srgbClr val="34354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" name="Google Shape;160;p18"/>
          <p:cNvSpPr txBox="1"/>
          <p:nvPr/>
        </p:nvSpPr>
        <p:spPr>
          <a:xfrm>
            <a:off x="4497775" y="1700575"/>
            <a:ext cx="1896900" cy="390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3D sampled points</a:t>
            </a:r>
            <a:endParaRPr sz="1600">
              <a:solidFill>
                <a:schemeClr val="dk2"/>
              </a:solidFill>
            </a:endParaRPr>
          </a:p>
        </p:txBody>
      </p:sp>
      <p:cxnSp>
        <p:nvCxnSpPr>
          <p:cNvPr id="161" name="Google Shape;161;p18"/>
          <p:cNvCxnSpPr>
            <a:stCxn id="160" idx="1"/>
          </p:cNvCxnSpPr>
          <p:nvPr/>
        </p:nvCxnSpPr>
        <p:spPr>
          <a:xfrm rot="10800000">
            <a:off x="2870875" y="1896025"/>
            <a:ext cx="1626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62" name="Google Shape;16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9900" y="1056650"/>
            <a:ext cx="1701175" cy="1349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18"/>
          <p:cNvCxnSpPr>
            <a:stCxn id="149" idx="1"/>
          </p:cNvCxnSpPr>
          <p:nvPr/>
        </p:nvCxnSpPr>
        <p:spPr>
          <a:xfrm rot="10800000">
            <a:off x="2379175" y="1248575"/>
            <a:ext cx="2118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none"/>
          </a:ln>
        </p:spPr>
      </p:cxnSp>
      <p:grpSp>
        <p:nvGrpSpPr>
          <p:cNvPr id="164" name="Google Shape;164;p18"/>
          <p:cNvGrpSpPr/>
          <p:nvPr/>
        </p:nvGrpSpPr>
        <p:grpSpPr>
          <a:xfrm>
            <a:off x="1570875" y="3111682"/>
            <a:ext cx="2441400" cy="375931"/>
            <a:chOff x="1570875" y="3111682"/>
            <a:chExt cx="2441400" cy="375931"/>
          </a:xfrm>
        </p:grpSpPr>
        <p:cxnSp>
          <p:nvCxnSpPr>
            <p:cNvPr id="165" name="Google Shape;165;p18"/>
            <p:cNvCxnSpPr/>
            <p:nvPr/>
          </p:nvCxnSpPr>
          <p:spPr>
            <a:xfrm>
              <a:off x="1570875" y="3187069"/>
              <a:ext cx="2412600" cy="59481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6" name="Google Shape;166;p18"/>
            <p:cNvCxnSpPr/>
            <p:nvPr/>
          </p:nvCxnSpPr>
          <p:spPr>
            <a:xfrm>
              <a:off x="1570875" y="3185384"/>
              <a:ext cx="2412600" cy="179700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" name="Google Shape;167;p18"/>
            <p:cNvCxnSpPr/>
            <p:nvPr/>
          </p:nvCxnSpPr>
          <p:spPr>
            <a:xfrm flipH="1" rot="10800000">
              <a:off x="1570875" y="3125635"/>
              <a:ext cx="2412600" cy="59481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68" name="Google Shape;168;p18"/>
            <p:cNvSpPr/>
            <p:nvPr/>
          </p:nvSpPr>
          <p:spPr>
            <a:xfrm flipH="1" rot="10800000">
              <a:off x="3972150" y="3231403"/>
              <a:ext cx="28800" cy="28800"/>
            </a:xfrm>
            <a:prstGeom prst="ellipse">
              <a:avLst/>
            </a:prstGeom>
            <a:solidFill>
              <a:srgbClr val="2970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18"/>
            <p:cNvSpPr/>
            <p:nvPr/>
          </p:nvSpPr>
          <p:spPr>
            <a:xfrm flipH="1" rot="10800000">
              <a:off x="3979175" y="3351391"/>
              <a:ext cx="28800" cy="28800"/>
            </a:xfrm>
            <a:prstGeom prst="ellipse">
              <a:avLst/>
            </a:prstGeom>
            <a:solidFill>
              <a:srgbClr val="2970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0" name="Google Shape;170;p18"/>
            <p:cNvCxnSpPr/>
            <p:nvPr/>
          </p:nvCxnSpPr>
          <p:spPr>
            <a:xfrm>
              <a:off x="1570875" y="3186509"/>
              <a:ext cx="2412600" cy="284914"/>
            </a:xfrm>
            <a:prstGeom prst="straightConnector1">
              <a:avLst/>
            </a:prstGeom>
            <a:noFill/>
            <a:ln cap="flat" cmpd="sng" w="9525">
              <a:solidFill>
                <a:srgbClr val="2970A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1" name="Google Shape;171;p18"/>
            <p:cNvSpPr/>
            <p:nvPr/>
          </p:nvSpPr>
          <p:spPr>
            <a:xfrm flipH="1" rot="10800000">
              <a:off x="3983475" y="3458513"/>
              <a:ext cx="28800" cy="29100"/>
            </a:xfrm>
            <a:prstGeom prst="ellipse">
              <a:avLst/>
            </a:prstGeom>
            <a:solidFill>
              <a:srgbClr val="2970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8"/>
            <p:cNvSpPr/>
            <p:nvPr/>
          </p:nvSpPr>
          <p:spPr>
            <a:xfrm>
              <a:off x="3969575" y="3111682"/>
              <a:ext cx="28800" cy="28800"/>
            </a:xfrm>
            <a:prstGeom prst="ellipse">
              <a:avLst/>
            </a:prstGeom>
            <a:solidFill>
              <a:srgbClr val="2970A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3" name="Google Shape;173;p18"/>
          <p:cNvSpPr/>
          <p:nvPr/>
        </p:nvSpPr>
        <p:spPr>
          <a:xfrm>
            <a:off x="1544775" y="3161525"/>
            <a:ext cx="52200" cy="522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4" name="Google Shape;17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7790" y="3405225"/>
            <a:ext cx="534683" cy="22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18"/>
          <p:cNvSpPr txBox="1"/>
          <p:nvPr/>
        </p:nvSpPr>
        <p:spPr>
          <a:xfrm>
            <a:off x="401650" y="2307450"/>
            <a:ext cx="1579800" cy="5286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Implicit neural network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176" name="Google Shape;176;p18"/>
          <p:cNvSpPr txBox="1"/>
          <p:nvPr/>
        </p:nvSpPr>
        <p:spPr>
          <a:xfrm>
            <a:off x="5756925" y="4291200"/>
            <a:ext cx="42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3D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177" name="Google Shape;177;p18"/>
          <p:cNvGrpSpPr/>
          <p:nvPr/>
        </p:nvGrpSpPr>
        <p:grpSpPr>
          <a:xfrm rot="-5400000">
            <a:off x="5361915" y="4223969"/>
            <a:ext cx="182258" cy="534658"/>
            <a:chOff x="946750" y="2028850"/>
            <a:chExt cx="287700" cy="843975"/>
          </a:xfrm>
        </p:grpSpPr>
        <p:sp>
          <p:nvSpPr>
            <p:cNvPr id="178" name="Google Shape;178;p18"/>
            <p:cNvSpPr/>
            <p:nvPr/>
          </p:nvSpPr>
          <p:spPr>
            <a:xfrm rot="-5400000">
              <a:off x="668650" y="2307025"/>
              <a:ext cx="8439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18"/>
            <p:cNvSpPr/>
            <p:nvPr/>
          </p:nvSpPr>
          <p:spPr>
            <a:xfrm rot="-5400000">
              <a:off x="835300" y="2140300"/>
              <a:ext cx="5106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" name="Google Shape;180;p18"/>
          <p:cNvSpPr txBox="1"/>
          <p:nvPr/>
        </p:nvSpPr>
        <p:spPr>
          <a:xfrm>
            <a:off x="4725575" y="4291200"/>
            <a:ext cx="42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2</a:t>
            </a:r>
            <a:r>
              <a:rPr b="1" lang="it">
                <a:solidFill>
                  <a:schemeClr val="dk2"/>
                </a:solidFill>
              </a:rPr>
              <a:t>D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181" name="Google Shape;181;p18"/>
          <p:cNvGrpSpPr/>
          <p:nvPr/>
        </p:nvGrpSpPr>
        <p:grpSpPr>
          <a:xfrm rot="5400000">
            <a:off x="5361915" y="4223969"/>
            <a:ext cx="182258" cy="534658"/>
            <a:chOff x="946750" y="2028850"/>
            <a:chExt cx="287700" cy="843975"/>
          </a:xfrm>
        </p:grpSpPr>
        <p:sp>
          <p:nvSpPr>
            <p:cNvPr id="182" name="Google Shape;182;p18"/>
            <p:cNvSpPr/>
            <p:nvPr/>
          </p:nvSpPr>
          <p:spPr>
            <a:xfrm rot="-5400000">
              <a:off x="668650" y="2307025"/>
              <a:ext cx="8439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18"/>
            <p:cNvSpPr/>
            <p:nvPr/>
          </p:nvSpPr>
          <p:spPr>
            <a:xfrm rot="-5400000">
              <a:off x="835300" y="2140300"/>
              <a:ext cx="510600" cy="287700"/>
            </a:xfrm>
            <a:prstGeom prst="stripedRightArrow">
              <a:avLst>
                <a:gd fmla="val 40000" name="adj1"/>
                <a:gd fmla="val 57585" name="adj2"/>
              </a:avLst>
            </a:prstGeom>
            <a:solidFill>
              <a:srgbClr val="D1D5DB"/>
            </a:solidFill>
            <a:ln cap="flat" cmpd="sng" w="9525">
              <a:solidFill>
                <a:srgbClr val="15385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" name="Google Shape;184;p18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Dataset &amp; Evaluation</a:t>
            </a:r>
            <a:endParaRPr/>
          </a:p>
        </p:txBody>
      </p:sp>
      <p:sp>
        <p:nvSpPr>
          <p:cNvPr id="190" name="Google Shape;19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Evaluation of the results is performed on the Neumann and 3DPW dataset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it"/>
              <a:t>Quantitative metrics: rendering metrics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PSNR: Peak Signal-to-Noise Ratio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it"/>
              <a:t>SSIM: Structural Similarity Index Measure</a:t>
            </a:r>
            <a:endParaRPr/>
          </a:p>
        </p:txBody>
      </p:sp>
      <p:grpSp>
        <p:nvGrpSpPr>
          <p:cNvPr id="191" name="Google Shape;191;p19"/>
          <p:cNvGrpSpPr/>
          <p:nvPr/>
        </p:nvGrpSpPr>
        <p:grpSpPr>
          <a:xfrm>
            <a:off x="401650" y="3351750"/>
            <a:ext cx="4923396" cy="1217126"/>
            <a:chOff x="401650" y="3351750"/>
            <a:chExt cx="4923396" cy="1217126"/>
          </a:xfrm>
        </p:grpSpPr>
        <p:pic>
          <p:nvPicPr>
            <p:cNvPr id="192" name="Google Shape;192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01650" y="3996176"/>
              <a:ext cx="4923396" cy="572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1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1650" y="3351750"/>
              <a:ext cx="3745599" cy="572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" name="Google Shape;194;p19"/>
          <p:cNvSpPr/>
          <p:nvPr/>
        </p:nvSpPr>
        <p:spPr>
          <a:xfrm>
            <a:off x="6764424" y="545825"/>
            <a:ext cx="951600" cy="371100"/>
          </a:xfrm>
          <a:prstGeom prst="rect">
            <a:avLst/>
          </a:prstGeom>
          <a:solidFill>
            <a:srgbClr val="A3B7C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Neumann</a:t>
            </a:r>
            <a:endParaRPr b="1" sz="1100">
              <a:solidFill>
                <a:schemeClr val="dk1"/>
              </a:solidFill>
            </a:endParaRPr>
          </a:p>
        </p:txBody>
      </p:sp>
      <p:sp>
        <p:nvSpPr>
          <p:cNvPr id="195" name="Google Shape;195;p19"/>
          <p:cNvSpPr/>
          <p:nvPr/>
        </p:nvSpPr>
        <p:spPr>
          <a:xfrm>
            <a:off x="7880491" y="545825"/>
            <a:ext cx="951600" cy="371100"/>
          </a:xfrm>
          <a:prstGeom prst="rect">
            <a:avLst/>
          </a:prstGeom>
          <a:solidFill>
            <a:srgbClr val="A3B7C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3DPW</a:t>
            </a:r>
            <a:endParaRPr b="1" sz="1100">
              <a:solidFill>
                <a:schemeClr val="dk1"/>
              </a:solidFill>
            </a:endParaRPr>
          </a:p>
        </p:txBody>
      </p:sp>
      <p:pic>
        <p:nvPicPr>
          <p:cNvPr id="196" name="Google Shape;19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36990" y="2134675"/>
            <a:ext cx="1927459" cy="214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9"/>
          <p:cNvSpPr txBox="1"/>
          <p:nvPr/>
        </p:nvSpPr>
        <p:spPr>
          <a:xfrm>
            <a:off x="6437000" y="4280575"/>
            <a:ext cx="19275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Rendered image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198" name="Google Shape;198;p19"/>
          <p:cNvSpPr txBox="1"/>
          <p:nvPr/>
        </p:nvSpPr>
        <p:spPr>
          <a:xfrm>
            <a:off x="6437000" y="1846375"/>
            <a:ext cx="1927500" cy="28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6000" lIns="36000" spcFirstLastPara="1" rIns="36000" wrap="square" tIns="36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Original </a:t>
            </a:r>
            <a:r>
              <a:rPr b="1" lang="it">
                <a:solidFill>
                  <a:schemeClr val="dk2"/>
                </a:solidFill>
              </a:rPr>
              <a:t>image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199" name="Google Shape;199;p19"/>
          <p:cNvGrpSpPr/>
          <p:nvPr/>
        </p:nvGrpSpPr>
        <p:grpSpPr>
          <a:xfrm>
            <a:off x="6437000" y="2112175"/>
            <a:ext cx="1927475" cy="2168393"/>
            <a:chOff x="6437000" y="2112175"/>
            <a:chExt cx="1927475" cy="2168393"/>
          </a:xfrm>
        </p:grpSpPr>
        <p:pic>
          <p:nvPicPr>
            <p:cNvPr id="200" name="Google Shape;200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37025" y="2112175"/>
              <a:ext cx="1927450" cy="108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19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6437000" y="3196375"/>
              <a:ext cx="1927450" cy="10841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19"/>
          <p:cNvGrpSpPr/>
          <p:nvPr/>
        </p:nvGrpSpPr>
        <p:grpSpPr>
          <a:xfrm>
            <a:off x="401650" y="3525375"/>
            <a:ext cx="4923400" cy="873050"/>
            <a:chOff x="401650" y="3525375"/>
            <a:chExt cx="4923400" cy="873050"/>
          </a:xfrm>
        </p:grpSpPr>
        <p:pic>
          <p:nvPicPr>
            <p:cNvPr id="203" name="Google Shape;203;p19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01650" y="3525375"/>
              <a:ext cx="4806375" cy="22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9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01650" y="4166624"/>
              <a:ext cx="4923400" cy="2318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" name="Google Shape;205;p19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"/>
          <p:cNvSpPr/>
          <p:nvPr/>
        </p:nvSpPr>
        <p:spPr>
          <a:xfrm>
            <a:off x="1671600" y="2138400"/>
            <a:ext cx="5800800" cy="866700"/>
          </a:xfrm>
          <a:prstGeom prst="rect">
            <a:avLst/>
          </a:prstGeom>
          <a:solidFill>
            <a:srgbClr val="2970A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lt1"/>
                </a:solidFill>
              </a:rPr>
              <a:t>Video Reconstruction Module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11" name="Google Shape;211;p20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Video Reconstruction Module Baseline</a:t>
            </a:r>
            <a:endParaRPr/>
          </a:p>
        </p:txBody>
      </p:sp>
      <p:pic>
        <p:nvPicPr>
          <p:cNvPr id="217" name="Google Shape;21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650" y="1152475"/>
            <a:ext cx="7624977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1"/>
          <p:cNvSpPr txBox="1"/>
          <p:nvPr>
            <p:ph idx="12" type="sldNum"/>
          </p:nvPr>
        </p:nvSpPr>
        <p:spPr>
          <a:xfrm>
            <a:off x="8496000" y="4860700"/>
            <a:ext cx="648300" cy="282900"/>
          </a:xfrm>
          <a:prstGeom prst="rect">
            <a:avLst/>
          </a:prstGeom>
        </p:spPr>
        <p:txBody>
          <a:bodyPr anchorCtr="0" anchor="b" bIns="18000" lIns="36000" spcFirstLastPara="1" rIns="144000" wrap="square" tIns="360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r>
              <a:rPr lang="it"/>
              <a:t>/35</a:t>
            </a:r>
            <a:endParaRPr/>
          </a:p>
        </p:txBody>
      </p:sp>
      <p:sp>
        <p:nvSpPr>
          <p:cNvPr id="219" name="Google Shape;219;p21"/>
          <p:cNvSpPr/>
          <p:nvPr/>
        </p:nvSpPr>
        <p:spPr>
          <a:xfrm>
            <a:off x="0" y="1101250"/>
            <a:ext cx="8026500" cy="903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1"/>
          <p:cNvSpPr/>
          <p:nvPr/>
        </p:nvSpPr>
        <p:spPr>
          <a:xfrm>
            <a:off x="2799200" y="2004250"/>
            <a:ext cx="5227200" cy="704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1"/>
          <p:cNvSpPr/>
          <p:nvPr/>
        </p:nvSpPr>
        <p:spPr>
          <a:xfrm>
            <a:off x="3340950" y="2708950"/>
            <a:ext cx="4685400" cy="747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1"/>
          <p:cNvSpPr/>
          <p:nvPr/>
        </p:nvSpPr>
        <p:spPr>
          <a:xfrm>
            <a:off x="3340950" y="3456850"/>
            <a:ext cx="4685400" cy="103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21"/>
          <p:cNvSpPr txBox="1"/>
          <p:nvPr/>
        </p:nvSpPr>
        <p:spPr>
          <a:xfrm>
            <a:off x="530175" y="1508800"/>
            <a:ext cx="1481400" cy="400200"/>
          </a:xfrm>
          <a:prstGeom prst="rect">
            <a:avLst/>
          </a:prstGeom>
          <a:solidFill>
            <a:srgbClr val="EEEEEE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Point sampling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24" name="Google Shape;224;p21"/>
          <p:cNvSpPr txBox="1"/>
          <p:nvPr/>
        </p:nvSpPr>
        <p:spPr>
          <a:xfrm>
            <a:off x="1444575" y="3985300"/>
            <a:ext cx="1633800" cy="400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15385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</a:rPr>
              <a:t>Pose parameters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225" name="Google Shape;225;p21"/>
          <p:cNvSpPr txBox="1"/>
          <p:nvPr/>
        </p:nvSpPr>
        <p:spPr>
          <a:xfrm>
            <a:off x="2116450" y="1508800"/>
            <a:ext cx="541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Points outside the initial bounding sphere are sampled coarsely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6" name="Google Shape;226;p21"/>
          <p:cNvSpPr txBox="1"/>
          <p:nvPr/>
        </p:nvSpPr>
        <p:spPr>
          <a:xfrm>
            <a:off x="2116450" y="2301425"/>
            <a:ext cx="541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</a:rPr>
              <a:t>Points inside the initial bounding sphere are sampled densly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7" name="Google Shape;227;p21"/>
          <p:cNvSpPr txBox="1"/>
          <p:nvPr/>
        </p:nvSpPr>
        <p:spPr>
          <a:xfrm>
            <a:off x="6632175" y="4439375"/>
            <a:ext cx="1238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</a:rPr>
              <a:t>Figure from [</a:t>
            </a:r>
            <a:r>
              <a:rPr lang="it" sz="12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</a:t>
            </a:r>
            <a:r>
              <a:rPr lang="it" sz="1200">
                <a:solidFill>
                  <a:schemeClr val="dk2"/>
                </a:solidFill>
              </a:rPr>
              <a:t>]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